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imes New Roman Bold" charset="1" panose="02030802070405020303"/>
      <p:regular r:id="rId30"/>
    </p:embeddedFont>
    <p:embeddedFont>
      <p:font typeface="Times New Roman" charset="1" panose="020305020704050203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36347" y="3144216"/>
            <a:ext cx="9815307" cy="4208864"/>
            <a:chOff x="0" y="0"/>
            <a:chExt cx="1895495" cy="812800"/>
          </a:xfrm>
        </p:grpSpPr>
        <p:sp>
          <p:nvSpPr>
            <p:cNvPr name="Freeform 4" id="4"/>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236347" y="4980690"/>
            <a:ext cx="9815307" cy="976504"/>
          </a:xfrm>
          <a:prstGeom prst="rect">
            <a:avLst/>
          </a:prstGeom>
        </p:spPr>
        <p:txBody>
          <a:bodyPr anchor="t" rtlCol="false" tIns="0" lIns="0" bIns="0" rIns="0">
            <a:spAutoFit/>
          </a:bodyPr>
          <a:lstStyle/>
          <a:p>
            <a:pPr algn="ctr">
              <a:lnSpc>
                <a:spcPts val="3725"/>
              </a:lnSpc>
            </a:pPr>
            <a:r>
              <a:rPr lang="en-US" sz="2699" spc="264">
                <a:solidFill>
                  <a:srgbClr val="231F20"/>
                </a:solidFill>
                <a:latin typeface="Times New Roman Bold"/>
              </a:rPr>
              <a:t>A dynamic expenses tracking application for modern financial wellness​</a:t>
            </a:r>
          </a:p>
        </p:txBody>
      </p:sp>
      <p:sp>
        <p:nvSpPr>
          <p:cNvPr name="TextBox 7" id="7"/>
          <p:cNvSpPr txBox="true"/>
          <p:nvPr/>
        </p:nvSpPr>
        <p:spPr>
          <a:xfrm rot="0">
            <a:off x="4236347" y="3227674"/>
            <a:ext cx="9815307" cy="1333947"/>
          </a:xfrm>
          <a:prstGeom prst="rect">
            <a:avLst/>
          </a:prstGeom>
        </p:spPr>
        <p:txBody>
          <a:bodyPr anchor="t" rtlCol="false" tIns="0" lIns="0" bIns="0" rIns="0">
            <a:spAutoFit/>
          </a:bodyPr>
          <a:lstStyle/>
          <a:p>
            <a:pPr algn="ctr">
              <a:lnSpc>
                <a:spcPts val="9748"/>
              </a:lnSpc>
            </a:pPr>
            <a:r>
              <a:rPr lang="en-US" sz="7063" spc="692">
                <a:solidFill>
                  <a:srgbClr val="231F20"/>
                </a:solidFill>
                <a:latin typeface="Times New Roman Bold"/>
              </a:rPr>
              <a:t>FinSite</a:t>
            </a:r>
          </a:p>
        </p:txBody>
      </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3986589">
            <a:off x="11697374" y="5942186"/>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30949" y="1677890"/>
            <a:ext cx="11772343" cy="2751427"/>
          </a:xfrm>
          <a:prstGeom prst="rect">
            <a:avLst/>
          </a:prstGeom>
        </p:spPr>
        <p:txBody>
          <a:bodyPr anchor="t" rtlCol="false" tIns="0" lIns="0" bIns="0" rIns="0">
            <a:spAutoFit/>
          </a:bodyPr>
          <a:lstStyle/>
          <a:p>
            <a:pPr algn="l">
              <a:lnSpc>
                <a:spcPts val="9903"/>
              </a:lnSpc>
            </a:pPr>
            <a:r>
              <a:rPr lang="en-US" sz="9431" spc="924">
                <a:solidFill>
                  <a:srgbClr val="231F20"/>
                </a:solidFill>
                <a:latin typeface="Times New Roman Bold"/>
              </a:rPr>
              <a:t>System</a:t>
            </a:r>
          </a:p>
          <a:p>
            <a:pPr algn="l" marL="0" indent="0" lvl="0">
              <a:lnSpc>
                <a:spcPts val="9903"/>
              </a:lnSpc>
            </a:pPr>
            <a:r>
              <a:rPr lang="en-US" sz="9431" spc="924">
                <a:solidFill>
                  <a:srgbClr val="231F20"/>
                </a:solidFill>
                <a:latin typeface="Times New Roman Bold"/>
              </a:rPr>
              <a:t>Requirements</a:t>
            </a:r>
          </a:p>
        </p:txBody>
      </p:sp>
      <p:sp>
        <p:nvSpPr>
          <p:cNvPr name="TextBox 6" id="6"/>
          <p:cNvSpPr txBox="true"/>
          <p:nvPr/>
        </p:nvSpPr>
        <p:spPr>
          <a:xfrm rot="0">
            <a:off x="1538888" y="4591904"/>
            <a:ext cx="5914067" cy="2217970"/>
          </a:xfrm>
          <a:prstGeom prst="rect">
            <a:avLst/>
          </a:prstGeom>
        </p:spPr>
        <p:txBody>
          <a:bodyPr anchor="t" rtlCol="false" tIns="0" lIns="0" bIns="0" rIns="0">
            <a:spAutoFit/>
          </a:bodyPr>
          <a:lstStyle/>
          <a:p>
            <a:pPr algn="l" marL="880617" indent="-440309" lvl="1">
              <a:lnSpc>
                <a:spcPts val="5710"/>
              </a:lnSpc>
              <a:buFont typeface="Arial"/>
              <a:buChar char="•"/>
            </a:pPr>
            <a:r>
              <a:rPr lang="en-US" sz="4078">
                <a:solidFill>
                  <a:srgbClr val="000000"/>
                </a:solidFill>
                <a:latin typeface="Times New Roman"/>
              </a:rPr>
              <a:t>System: intel i3/i5</a:t>
            </a:r>
          </a:p>
          <a:p>
            <a:pPr algn="l" marL="880617" indent="-440309" lvl="1">
              <a:lnSpc>
                <a:spcPts val="5710"/>
              </a:lnSpc>
              <a:buFont typeface="Arial"/>
              <a:buChar char="•"/>
            </a:pPr>
            <a:r>
              <a:rPr lang="en-US" sz="4078">
                <a:solidFill>
                  <a:srgbClr val="000000"/>
                </a:solidFill>
                <a:latin typeface="Times New Roman"/>
              </a:rPr>
              <a:t>Hard Disk: 512 GB </a:t>
            </a:r>
          </a:p>
          <a:p>
            <a:pPr algn="l" marL="880617" indent="-440309" lvl="1">
              <a:lnSpc>
                <a:spcPts val="5710"/>
              </a:lnSpc>
              <a:buFont typeface="Arial"/>
              <a:buChar char="•"/>
            </a:pPr>
            <a:r>
              <a:rPr lang="en-US" sz="4078">
                <a:solidFill>
                  <a:srgbClr val="000000"/>
                </a:solidFill>
                <a:latin typeface="Times New Roman"/>
              </a:rPr>
              <a:t>RAM: 8GB</a:t>
            </a:r>
          </a:p>
        </p:txBody>
      </p:sp>
      <p:sp>
        <p:nvSpPr>
          <p:cNvPr name="TextBox 7" id="7"/>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86589">
            <a:off x="11697374" y="5942186"/>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385842" y="1109981"/>
            <a:ext cx="8876795" cy="1129665"/>
          </a:xfrm>
          <a:prstGeom prst="rect">
            <a:avLst/>
          </a:prstGeom>
        </p:spPr>
        <p:txBody>
          <a:bodyPr anchor="t" rtlCol="false" tIns="0" lIns="0" bIns="0" rIns="0">
            <a:spAutoFit/>
          </a:bodyPr>
          <a:lstStyle/>
          <a:p>
            <a:pPr algn="l">
              <a:lnSpc>
                <a:spcPts val="8280"/>
              </a:lnSpc>
            </a:pPr>
            <a:r>
              <a:rPr lang="en-US" sz="6000" spc="588">
                <a:solidFill>
                  <a:srgbClr val="000000"/>
                </a:solidFill>
                <a:latin typeface="Times New Roman Bold"/>
              </a:rPr>
              <a:t>S</a:t>
            </a:r>
            <a:r>
              <a:rPr lang="en-US" sz="6000" spc="588">
                <a:solidFill>
                  <a:srgbClr val="000000"/>
                </a:solidFill>
                <a:latin typeface="Times New Roman Bold"/>
              </a:rPr>
              <a:t>ystem Architecture</a:t>
            </a:r>
          </a:p>
        </p:txBody>
      </p:sp>
      <p:sp>
        <p:nvSpPr>
          <p:cNvPr name="Freeform 8" id="8"/>
          <p:cNvSpPr/>
          <p:nvPr/>
        </p:nvSpPr>
        <p:spPr>
          <a:xfrm flipH="false" flipV="false" rot="0">
            <a:off x="3426960" y="2443663"/>
            <a:ext cx="10794560" cy="6272207"/>
          </a:xfrm>
          <a:custGeom>
            <a:avLst/>
            <a:gdLst/>
            <a:ahLst/>
            <a:cxnLst/>
            <a:rect r="r" b="b" t="t" l="l"/>
            <a:pathLst>
              <a:path h="6272207" w="10794560">
                <a:moveTo>
                  <a:pt x="0" y="0"/>
                </a:moveTo>
                <a:lnTo>
                  <a:pt x="10794560" y="0"/>
                </a:lnTo>
                <a:lnTo>
                  <a:pt x="10794560" y="6272207"/>
                </a:lnTo>
                <a:lnTo>
                  <a:pt x="0" y="6272207"/>
                </a:lnTo>
                <a:lnTo>
                  <a:pt x="0" y="0"/>
                </a:lnTo>
                <a:close/>
              </a:path>
            </a:pathLst>
          </a:custGeom>
          <a:blipFill>
            <a:blip r:embed="rId4"/>
            <a:stretch>
              <a:fillRect l="-1649" t="0" r="-1649" b="0"/>
            </a:stretch>
          </a:blipFill>
        </p:spPr>
      </p:sp>
      <p:sp>
        <p:nvSpPr>
          <p:cNvPr name="TextBox 9" id="9"/>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659325" y="-8784249"/>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7681675" y="471436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6726339"/>
            <a:ext cx="4495108" cy="2531368"/>
          </a:xfrm>
          <a:custGeom>
            <a:avLst/>
            <a:gdLst/>
            <a:ahLst/>
            <a:cxnLst/>
            <a:rect r="r" b="b" t="t" l="l"/>
            <a:pathLst>
              <a:path h="2531368" w="4495108">
                <a:moveTo>
                  <a:pt x="0" y="0"/>
                </a:moveTo>
                <a:lnTo>
                  <a:pt x="4495108" y="0"/>
                </a:lnTo>
                <a:lnTo>
                  <a:pt x="4495108" y="2531368"/>
                </a:lnTo>
                <a:lnTo>
                  <a:pt x="0" y="2531368"/>
                </a:lnTo>
                <a:lnTo>
                  <a:pt x="0" y="0"/>
                </a:lnTo>
                <a:close/>
              </a:path>
            </a:pathLst>
          </a:custGeom>
          <a:blipFill>
            <a:blip r:embed="rId5"/>
            <a:stretch>
              <a:fillRect l="-846" t="0" r="-846" b="0"/>
            </a:stretch>
          </a:blipFill>
        </p:spPr>
      </p:sp>
      <p:sp>
        <p:nvSpPr>
          <p:cNvPr name="Freeform 6" id="6"/>
          <p:cNvSpPr/>
          <p:nvPr/>
        </p:nvSpPr>
        <p:spPr>
          <a:xfrm flipH="false" flipV="false" rot="0">
            <a:off x="6381646" y="3768746"/>
            <a:ext cx="5524709" cy="3107649"/>
          </a:xfrm>
          <a:custGeom>
            <a:avLst/>
            <a:gdLst/>
            <a:ahLst/>
            <a:cxnLst/>
            <a:rect r="r" b="b" t="t" l="l"/>
            <a:pathLst>
              <a:path h="3107649" w="5524709">
                <a:moveTo>
                  <a:pt x="0" y="0"/>
                </a:moveTo>
                <a:lnTo>
                  <a:pt x="5524708" y="0"/>
                </a:lnTo>
                <a:lnTo>
                  <a:pt x="5524708" y="3107648"/>
                </a:lnTo>
                <a:lnTo>
                  <a:pt x="0" y="3107648"/>
                </a:lnTo>
                <a:lnTo>
                  <a:pt x="0" y="0"/>
                </a:lnTo>
                <a:close/>
              </a:path>
            </a:pathLst>
          </a:custGeom>
          <a:blipFill>
            <a:blip r:embed="rId6"/>
            <a:stretch>
              <a:fillRect l="0" t="0" r="0" b="0"/>
            </a:stretch>
          </a:blipFill>
        </p:spPr>
      </p:sp>
      <p:sp>
        <p:nvSpPr>
          <p:cNvPr name="Freeform 7" id="7"/>
          <p:cNvSpPr/>
          <p:nvPr/>
        </p:nvSpPr>
        <p:spPr>
          <a:xfrm flipH="false" flipV="false" rot="0">
            <a:off x="14191594" y="1028700"/>
            <a:ext cx="3067706" cy="3067706"/>
          </a:xfrm>
          <a:custGeom>
            <a:avLst/>
            <a:gdLst/>
            <a:ahLst/>
            <a:cxnLst/>
            <a:rect r="r" b="b" t="t" l="l"/>
            <a:pathLst>
              <a:path h="3067706" w="3067706">
                <a:moveTo>
                  <a:pt x="0" y="0"/>
                </a:moveTo>
                <a:lnTo>
                  <a:pt x="3067706" y="0"/>
                </a:lnTo>
                <a:lnTo>
                  <a:pt x="3067706" y="3067706"/>
                </a:lnTo>
                <a:lnTo>
                  <a:pt x="0" y="3067706"/>
                </a:lnTo>
                <a:lnTo>
                  <a:pt x="0" y="0"/>
                </a:lnTo>
                <a:close/>
              </a:path>
            </a:pathLst>
          </a:custGeom>
          <a:blipFill>
            <a:blip r:embed="rId7"/>
            <a:stretch>
              <a:fillRect l="0" t="0" r="0" b="0"/>
            </a:stretch>
          </a:blipFill>
        </p:spPr>
      </p:sp>
      <p:sp>
        <p:nvSpPr>
          <p:cNvPr name="Freeform 8" id="8"/>
          <p:cNvSpPr/>
          <p:nvPr/>
        </p:nvSpPr>
        <p:spPr>
          <a:xfrm flipH="false" flipV="false" rot="0">
            <a:off x="14469318" y="6092851"/>
            <a:ext cx="2789982" cy="2970666"/>
          </a:xfrm>
          <a:custGeom>
            <a:avLst/>
            <a:gdLst/>
            <a:ahLst/>
            <a:cxnLst/>
            <a:rect r="r" b="b" t="t" l="l"/>
            <a:pathLst>
              <a:path h="2970666" w="2789982">
                <a:moveTo>
                  <a:pt x="0" y="0"/>
                </a:moveTo>
                <a:lnTo>
                  <a:pt x="2789982" y="0"/>
                </a:lnTo>
                <a:lnTo>
                  <a:pt x="2789982" y="2970666"/>
                </a:lnTo>
                <a:lnTo>
                  <a:pt x="0" y="2970666"/>
                </a:lnTo>
                <a:lnTo>
                  <a:pt x="0" y="0"/>
                </a:lnTo>
                <a:close/>
              </a:path>
            </a:pathLst>
          </a:custGeom>
          <a:blipFill>
            <a:blip r:embed="rId8"/>
            <a:stretch>
              <a:fillRect l="0" t="0" r="0" b="0"/>
            </a:stretch>
          </a:blipFill>
        </p:spPr>
      </p:sp>
      <p:sp>
        <p:nvSpPr>
          <p:cNvPr name="TextBox 9" id="9"/>
          <p:cNvSpPr txBox="true"/>
          <p:nvPr/>
        </p:nvSpPr>
        <p:spPr>
          <a:xfrm rot="0">
            <a:off x="599781" y="714375"/>
            <a:ext cx="5352946" cy="159794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231F20"/>
                </a:solidFill>
                <a:latin typeface="Times New Roman Bold"/>
              </a:rPr>
              <a:t>Tools</a:t>
            </a:r>
          </a:p>
        </p:txBody>
      </p:sp>
      <p:sp>
        <p:nvSpPr>
          <p:cNvPr name="TextBox 10" id="10"/>
          <p:cNvSpPr txBox="true"/>
          <p:nvPr/>
        </p:nvSpPr>
        <p:spPr>
          <a:xfrm rot="0">
            <a:off x="1028700" y="5227320"/>
            <a:ext cx="4175000" cy="453390"/>
          </a:xfrm>
          <a:prstGeom prst="rect">
            <a:avLst/>
          </a:prstGeom>
        </p:spPr>
        <p:txBody>
          <a:bodyPr anchor="t" rtlCol="false" tIns="0" lIns="0" bIns="0" rIns="0">
            <a:spAutoFit/>
          </a:bodyPr>
          <a:lstStyle/>
          <a:p>
            <a:pPr algn="l">
              <a:lnSpc>
                <a:spcPts val="3359"/>
              </a:lnSpc>
            </a:pPr>
            <a:r>
              <a:rPr lang="en-US" sz="2400">
                <a:solidFill>
                  <a:srgbClr val="000000"/>
                </a:solidFill>
                <a:latin typeface="Times New Roman Bold"/>
              </a:rPr>
              <a:t>HTML/CSS, JavaScript</a:t>
            </a:r>
          </a:p>
        </p:txBody>
      </p:sp>
      <p:sp>
        <p:nvSpPr>
          <p:cNvPr name="TextBox 11" id="11"/>
          <p:cNvSpPr txBox="true"/>
          <p:nvPr/>
        </p:nvSpPr>
        <p:spPr>
          <a:xfrm rot="0">
            <a:off x="10466855" y="8459904"/>
            <a:ext cx="3405966" cy="453390"/>
          </a:xfrm>
          <a:prstGeom prst="rect">
            <a:avLst/>
          </a:prstGeom>
        </p:spPr>
        <p:txBody>
          <a:bodyPr anchor="t" rtlCol="false" tIns="0" lIns="0" bIns="0" rIns="0">
            <a:spAutoFit/>
          </a:bodyPr>
          <a:lstStyle/>
          <a:p>
            <a:pPr algn="l">
              <a:lnSpc>
                <a:spcPts val="3359"/>
              </a:lnSpc>
            </a:pPr>
            <a:r>
              <a:rPr lang="en-US" sz="2400">
                <a:solidFill>
                  <a:srgbClr val="000000"/>
                </a:solidFill>
                <a:latin typeface="Times New Roman Bold"/>
              </a:rPr>
              <a:t>Java Server Pages</a:t>
            </a:r>
          </a:p>
        </p:txBody>
      </p:sp>
      <p:sp>
        <p:nvSpPr>
          <p:cNvPr name="TextBox 12" id="12"/>
          <p:cNvSpPr txBox="true"/>
          <p:nvPr/>
        </p:nvSpPr>
        <p:spPr>
          <a:xfrm rot="0">
            <a:off x="12877974" y="4550308"/>
            <a:ext cx="4381326" cy="453390"/>
          </a:xfrm>
          <a:prstGeom prst="rect">
            <a:avLst/>
          </a:prstGeom>
        </p:spPr>
        <p:txBody>
          <a:bodyPr anchor="t" rtlCol="false" tIns="0" lIns="0" bIns="0" rIns="0">
            <a:spAutoFit/>
          </a:bodyPr>
          <a:lstStyle/>
          <a:p>
            <a:pPr algn="l">
              <a:lnSpc>
                <a:spcPts val="3359"/>
              </a:lnSpc>
            </a:pPr>
            <a:r>
              <a:rPr lang="en-US" sz="2400">
                <a:solidFill>
                  <a:srgbClr val="000000"/>
                </a:solidFill>
                <a:latin typeface="Times New Roman Bold"/>
              </a:rPr>
              <a:t>SQL (Database Management)</a:t>
            </a:r>
          </a:p>
        </p:txBody>
      </p:sp>
      <p:sp>
        <p:nvSpPr>
          <p:cNvPr name="TextBox 13" id="13"/>
          <p:cNvSpPr txBox="true"/>
          <p:nvPr/>
        </p:nvSpPr>
        <p:spPr>
          <a:xfrm rot="0">
            <a:off x="6938545" y="2892857"/>
            <a:ext cx="1913753" cy="453390"/>
          </a:xfrm>
          <a:prstGeom prst="rect">
            <a:avLst/>
          </a:prstGeom>
        </p:spPr>
        <p:txBody>
          <a:bodyPr anchor="t" rtlCol="false" tIns="0" lIns="0" bIns="0" rIns="0">
            <a:spAutoFit/>
          </a:bodyPr>
          <a:lstStyle/>
          <a:p>
            <a:pPr algn="l">
              <a:lnSpc>
                <a:spcPts val="3359"/>
              </a:lnSpc>
            </a:pPr>
            <a:r>
              <a:rPr lang="en-US" sz="2400">
                <a:solidFill>
                  <a:srgbClr val="000000"/>
                </a:solidFill>
                <a:latin typeface="Times New Roman Bold"/>
              </a:rPr>
              <a:t>MERN Stack</a:t>
            </a:r>
          </a:p>
        </p:txBody>
      </p:sp>
      <p:sp>
        <p:nvSpPr>
          <p:cNvPr name="Freeform 14" id="14"/>
          <p:cNvSpPr/>
          <p:nvPr/>
        </p:nvSpPr>
        <p:spPr>
          <a:xfrm flipH="true" flipV="false" rot="-7116442">
            <a:off x="4330750" y="5932481"/>
            <a:ext cx="1075350" cy="303786"/>
          </a:xfrm>
          <a:custGeom>
            <a:avLst/>
            <a:gdLst/>
            <a:ahLst/>
            <a:cxnLst/>
            <a:rect r="r" b="b" t="t" l="l"/>
            <a:pathLst>
              <a:path h="303786" w="1075350">
                <a:moveTo>
                  <a:pt x="1075350" y="0"/>
                </a:moveTo>
                <a:lnTo>
                  <a:pt x="0" y="0"/>
                </a:lnTo>
                <a:lnTo>
                  <a:pt x="0" y="303787"/>
                </a:lnTo>
                <a:lnTo>
                  <a:pt x="1075350" y="303787"/>
                </a:lnTo>
                <a:lnTo>
                  <a:pt x="10753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false" rot="7328075">
            <a:off x="13223507" y="4017186"/>
            <a:ext cx="982164" cy="277461"/>
          </a:xfrm>
          <a:custGeom>
            <a:avLst/>
            <a:gdLst/>
            <a:ahLst/>
            <a:cxnLst/>
            <a:rect r="r" b="b" t="t" l="l"/>
            <a:pathLst>
              <a:path h="277461" w="982164">
                <a:moveTo>
                  <a:pt x="982163" y="0"/>
                </a:moveTo>
                <a:lnTo>
                  <a:pt x="0" y="0"/>
                </a:lnTo>
                <a:lnTo>
                  <a:pt x="0" y="277461"/>
                </a:lnTo>
                <a:lnTo>
                  <a:pt x="982163" y="277461"/>
                </a:lnTo>
                <a:lnTo>
                  <a:pt x="98216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true" flipV="false" rot="-8705152">
            <a:off x="8842825" y="3258055"/>
            <a:ext cx="1035272" cy="292464"/>
          </a:xfrm>
          <a:custGeom>
            <a:avLst/>
            <a:gdLst/>
            <a:ahLst/>
            <a:cxnLst/>
            <a:rect r="r" b="b" t="t" l="l"/>
            <a:pathLst>
              <a:path h="292464" w="1035272">
                <a:moveTo>
                  <a:pt x="1035272" y="0"/>
                </a:moveTo>
                <a:lnTo>
                  <a:pt x="0" y="0"/>
                </a:lnTo>
                <a:lnTo>
                  <a:pt x="0" y="292464"/>
                </a:lnTo>
                <a:lnTo>
                  <a:pt x="1035272" y="292464"/>
                </a:lnTo>
                <a:lnTo>
                  <a:pt x="103527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true" flipV="false" rot="9145321">
            <a:off x="12888440" y="7840863"/>
            <a:ext cx="1219331" cy="344461"/>
          </a:xfrm>
          <a:custGeom>
            <a:avLst/>
            <a:gdLst/>
            <a:ahLst/>
            <a:cxnLst/>
            <a:rect r="r" b="b" t="t" l="l"/>
            <a:pathLst>
              <a:path h="344461" w="1219331">
                <a:moveTo>
                  <a:pt x="1219331" y="0"/>
                </a:moveTo>
                <a:lnTo>
                  <a:pt x="0" y="0"/>
                </a:lnTo>
                <a:lnTo>
                  <a:pt x="0" y="344461"/>
                </a:lnTo>
                <a:lnTo>
                  <a:pt x="1219331" y="344461"/>
                </a:lnTo>
                <a:lnTo>
                  <a:pt x="121933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7259300" y="9171982"/>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973027" y="1844740"/>
            <a:ext cx="3332374" cy="75565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Bold"/>
              </a:rPr>
              <a:t>Class Diagram</a:t>
            </a:r>
          </a:p>
        </p:txBody>
      </p:sp>
      <p:sp>
        <p:nvSpPr>
          <p:cNvPr name="Freeform 11" id="11"/>
          <p:cNvSpPr/>
          <p:nvPr/>
        </p:nvSpPr>
        <p:spPr>
          <a:xfrm flipH="false" flipV="false" rot="0">
            <a:off x="5553790" y="1028700"/>
            <a:ext cx="11324776" cy="7955582"/>
          </a:xfrm>
          <a:custGeom>
            <a:avLst/>
            <a:gdLst/>
            <a:ahLst/>
            <a:cxnLst/>
            <a:rect r="r" b="b" t="t" l="l"/>
            <a:pathLst>
              <a:path h="7955582" w="11324776">
                <a:moveTo>
                  <a:pt x="0" y="0"/>
                </a:moveTo>
                <a:lnTo>
                  <a:pt x="11324777" y="0"/>
                </a:lnTo>
                <a:lnTo>
                  <a:pt x="11324777" y="7955582"/>
                </a:lnTo>
                <a:lnTo>
                  <a:pt x="0" y="7955582"/>
                </a:lnTo>
                <a:lnTo>
                  <a:pt x="0" y="0"/>
                </a:lnTo>
                <a:close/>
              </a:path>
            </a:pathLst>
          </a:custGeom>
          <a:blipFill>
            <a:blip r:embed="rId4"/>
            <a:stretch>
              <a:fillRect l="0" t="0" r="0" b="0"/>
            </a:stretch>
          </a:blipFill>
        </p:spPr>
      </p:sp>
      <p:sp>
        <p:nvSpPr>
          <p:cNvPr name="Freeform 12" id="12"/>
          <p:cNvSpPr/>
          <p:nvPr/>
        </p:nvSpPr>
        <p:spPr>
          <a:xfrm flipH="true" flipV="false" rot="-8970905">
            <a:off x="3916016" y="1746227"/>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0615426" y="5833716"/>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31">
            <a:off x="-3941473" y="-2579434"/>
            <a:ext cx="7032580" cy="7216267"/>
          </a:xfrm>
          <a:custGeom>
            <a:avLst/>
            <a:gdLst/>
            <a:ahLst/>
            <a:cxnLst/>
            <a:rect r="r" b="b" t="t" l="l"/>
            <a:pathLst>
              <a:path h="7216267" w="7032580">
                <a:moveTo>
                  <a:pt x="0" y="0"/>
                </a:moveTo>
                <a:lnTo>
                  <a:pt x="7032581" y="0"/>
                </a:lnTo>
                <a:lnTo>
                  <a:pt x="7032581"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790927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6193305"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1323010" y="1599807"/>
            <a:ext cx="4270220" cy="75565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Bold"/>
              </a:rPr>
              <a:t>Activity Diagram</a:t>
            </a:r>
          </a:p>
        </p:txBody>
      </p:sp>
      <p:sp>
        <p:nvSpPr>
          <p:cNvPr name="Freeform 11" id="11"/>
          <p:cNvSpPr/>
          <p:nvPr/>
        </p:nvSpPr>
        <p:spPr>
          <a:xfrm flipH="false" flipV="false" rot="0">
            <a:off x="2979420" y="1028700"/>
            <a:ext cx="7964490" cy="8069439"/>
          </a:xfrm>
          <a:custGeom>
            <a:avLst/>
            <a:gdLst/>
            <a:ahLst/>
            <a:cxnLst/>
            <a:rect r="r" b="b" t="t" l="l"/>
            <a:pathLst>
              <a:path h="8069439" w="7964490">
                <a:moveTo>
                  <a:pt x="0" y="0"/>
                </a:moveTo>
                <a:lnTo>
                  <a:pt x="7964490" y="0"/>
                </a:lnTo>
                <a:lnTo>
                  <a:pt x="7964490" y="8069439"/>
                </a:lnTo>
                <a:lnTo>
                  <a:pt x="0" y="8069439"/>
                </a:lnTo>
                <a:lnTo>
                  <a:pt x="0" y="0"/>
                </a:lnTo>
                <a:close/>
              </a:path>
            </a:pathLst>
          </a:custGeom>
          <a:blipFill>
            <a:blip r:embed="rId4"/>
            <a:stretch>
              <a:fillRect l="0" t="0" r="0" b="0"/>
            </a:stretch>
          </a:blipFill>
        </p:spPr>
      </p:sp>
      <p:sp>
        <p:nvSpPr>
          <p:cNvPr name="Freeform 12" id="12"/>
          <p:cNvSpPr/>
          <p:nvPr/>
        </p:nvSpPr>
        <p:spPr>
          <a:xfrm flipH="true" flipV="false" rot="-1504020">
            <a:off x="11345660" y="2708130"/>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7240652" y="9172575"/>
            <a:ext cx="28173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13</a:t>
            </a:r>
          </a:p>
        </p:txBody>
      </p:sp>
      <p:sp>
        <p:nvSpPr>
          <p:cNvPr name="TextBox 14" id="14"/>
          <p:cNvSpPr txBox="true"/>
          <p:nvPr/>
        </p:nvSpPr>
        <p:spPr>
          <a:xfrm rot="0">
            <a:off x="13364475" y="2739968"/>
            <a:ext cx="2558653" cy="390525"/>
          </a:xfrm>
          <a:prstGeom prst="rect">
            <a:avLst/>
          </a:prstGeom>
        </p:spPr>
        <p:txBody>
          <a:bodyPr anchor="t" rtlCol="false" tIns="0" lIns="0" bIns="0" rIns="0">
            <a:spAutoFit/>
          </a:bodyPr>
          <a:lstStyle/>
          <a:p>
            <a:pPr algn="ctr">
              <a:lnSpc>
                <a:spcPts val="2759"/>
              </a:lnSpc>
              <a:spcBef>
                <a:spcPct val="0"/>
              </a:spcBef>
            </a:pPr>
            <a:r>
              <a:rPr lang="en-US" sz="2299">
                <a:solidFill>
                  <a:srgbClr val="000000"/>
                </a:solidFill>
                <a:latin typeface="Times New Roman"/>
              </a:rPr>
              <a:t>For  Sign-in/up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028700" y="5240965"/>
            <a:ext cx="4892243" cy="75565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Bold"/>
              </a:rPr>
              <a:t> Sequence Diagram</a:t>
            </a:r>
          </a:p>
        </p:txBody>
      </p:sp>
      <p:grpSp>
        <p:nvGrpSpPr>
          <p:cNvPr name="Group 11" id="11"/>
          <p:cNvGrpSpPr/>
          <p:nvPr/>
        </p:nvGrpSpPr>
        <p:grpSpPr>
          <a:xfrm rot="0">
            <a:off x="7225082" y="1028700"/>
            <a:ext cx="9747345" cy="7994320"/>
            <a:chOff x="0" y="0"/>
            <a:chExt cx="1671256" cy="1370687"/>
          </a:xfrm>
        </p:grpSpPr>
        <p:sp>
          <p:nvSpPr>
            <p:cNvPr name="Freeform 12" id="12"/>
            <p:cNvSpPr/>
            <p:nvPr/>
          </p:nvSpPr>
          <p:spPr>
            <a:xfrm flipH="false" flipV="false" rot="0">
              <a:off x="0" y="0"/>
              <a:ext cx="1671256" cy="1370687"/>
            </a:xfrm>
            <a:custGeom>
              <a:avLst/>
              <a:gdLst/>
              <a:ahLst/>
              <a:cxnLst/>
              <a:rect r="r" b="b" t="t" l="l"/>
              <a:pathLst>
                <a:path h="1370687" w="1671256">
                  <a:moveTo>
                    <a:pt x="0" y="0"/>
                  </a:moveTo>
                  <a:lnTo>
                    <a:pt x="1671256" y="0"/>
                  </a:lnTo>
                  <a:lnTo>
                    <a:pt x="1671256" y="1370687"/>
                  </a:lnTo>
                  <a:lnTo>
                    <a:pt x="0" y="1370687"/>
                  </a:lnTo>
                  <a:close/>
                </a:path>
              </a:pathLst>
            </a:custGeom>
            <a:blipFill>
              <a:blip r:embed="rId4"/>
              <a:stretch>
                <a:fillRect l="0" t="-1676" r="0" b="-1676"/>
              </a:stretch>
            </a:blipFill>
          </p:spPr>
        </p:sp>
      </p:grpSp>
      <p:sp>
        <p:nvSpPr>
          <p:cNvPr name="Freeform 13" id="13"/>
          <p:cNvSpPr/>
          <p:nvPr/>
        </p:nvSpPr>
        <p:spPr>
          <a:xfrm flipH="true" flipV="false" rot="8935267">
            <a:off x="5032755" y="4389031"/>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229376"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14</a:t>
            </a:r>
          </a:p>
        </p:txBody>
      </p:sp>
      <p:sp>
        <p:nvSpPr>
          <p:cNvPr name="TextBox 15" id="15"/>
          <p:cNvSpPr txBox="true"/>
          <p:nvPr/>
        </p:nvSpPr>
        <p:spPr>
          <a:xfrm rot="0">
            <a:off x="1709065" y="4249419"/>
            <a:ext cx="3650933" cy="390525"/>
          </a:xfrm>
          <a:prstGeom prst="rect">
            <a:avLst/>
          </a:prstGeom>
        </p:spPr>
        <p:txBody>
          <a:bodyPr anchor="t" rtlCol="false" tIns="0" lIns="0" bIns="0" rIns="0">
            <a:spAutoFit/>
          </a:bodyPr>
          <a:lstStyle/>
          <a:p>
            <a:pPr algn="ctr">
              <a:lnSpc>
                <a:spcPts val="2759"/>
              </a:lnSpc>
              <a:spcBef>
                <a:spcPct val="0"/>
              </a:spcBef>
            </a:pPr>
            <a:r>
              <a:rPr lang="en-US" sz="2299">
                <a:solidFill>
                  <a:srgbClr val="000000"/>
                </a:solidFill>
                <a:latin typeface="Times New Roman"/>
              </a:rPr>
              <a:t>For Sign-in/up ,backend flow</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2535870" y="4276159"/>
            <a:ext cx="4723430" cy="75565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Bold"/>
              </a:rPr>
              <a:t>Data Base Schema</a:t>
            </a:r>
          </a:p>
        </p:txBody>
      </p:sp>
      <p:grpSp>
        <p:nvGrpSpPr>
          <p:cNvPr name="Group 11" id="11"/>
          <p:cNvGrpSpPr/>
          <p:nvPr/>
        </p:nvGrpSpPr>
        <p:grpSpPr>
          <a:xfrm rot="0">
            <a:off x="1028700" y="1028700"/>
            <a:ext cx="9902884" cy="7727328"/>
            <a:chOff x="0" y="0"/>
            <a:chExt cx="1633939" cy="1274980"/>
          </a:xfrm>
        </p:grpSpPr>
        <p:sp>
          <p:nvSpPr>
            <p:cNvPr name="Freeform 12" id="12"/>
            <p:cNvSpPr/>
            <p:nvPr/>
          </p:nvSpPr>
          <p:spPr>
            <a:xfrm flipH="false" flipV="false" rot="0">
              <a:off x="0" y="0"/>
              <a:ext cx="1633939" cy="1274980"/>
            </a:xfrm>
            <a:custGeom>
              <a:avLst/>
              <a:gdLst/>
              <a:ahLst/>
              <a:cxnLst/>
              <a:rect r="r" b="b" t="t" l="l"/>
              <a:pathLst>
                <a:path h="1274980" w="1633939">
                  <a:moveTo>
                    <a:pt x="0" y="0"/>
                  </a:moveTo>
                  <a:lnTo>
                    <a:pt x="1633939" y="0"/>
                  </a:lnTo>
                  <a:lnTo>
                    <a:pt x="1633939" y="1274980"/>
                  </a:lnTo>
                  <a:lnTo>
                    <a:pt x="0" y="1274980"/>
                  </a:lnTo>
                  <a:close/>
                </a:path>
              </a:pathLst>
            </a:custGeom>
            <a:blipFill>
              <a:blip r:embed="rId4"/>
              <a:stretch>
                <a:fillRect l="-2054" t="0" r="-2054" b="0"/>
              </a:stretch>
            </a:blipFill>
          </p:spPr>
        </p:sp>
      </p:grpSp>
      <p:sp>
        <p:nvSpPr>
          <p:cNvPr name="Freeform 13" id="13"/>
          <p:cNvSpPr/>
          <p:nvPr/>
        </p:nvSpPr>
        <p:spPr>
          <a:xfrm flipH="true" flipV="false" rot="-2446489">
            <a:off x="12005696" y="5550973"/>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9804697" cy="6127936"/>
          </a:xfrm>
          <a:custGeom>
            <a:avLst/>
            <a:gdLst/>
            <a:ahLst/>
            <a:cxnLst/>
            <a:rect r="r" b="b" t="t" l="l"/>
            <a:pathLst>
              <a:path h="6127936" w="9804697">
                <a:moveTo>
                  <a:pt x="0" y="0"/>
                </a:moveTo>
                <a:lnTo>
                  <a:pt x="9804697" y="0"/>
                </a:lnTo>
                <a:lnTo>
                  <a:pt x="9804697" y="6127936"/>
                </a:lnTo>
                <a:lnTo>
                  <a:pt x="0" y="6127936"/>
                </a:lnTo>
                <a:lnTo>
                  <a:pt x="0" y="0"/>
                </a:lnTo>
                <a:close/>
              </a:path>
            </a:pathLst>
          </a:custGeom>
          <a:blipFill>
            <a:blip r:embed="rId2"/>
            <a:stretch>
              <a:fillRect l="0" t="0" r="0" b="0"/>
            </a:stretch>
          </a:blipFill>
        </p:spPr>
      </p:sp>
      <p:sp>
        <p:nvSpPr>
          <p:cNvPr name="Freeform 3" id="3"/>
          <p:cNvSpPr/>
          <p:nvPr/>
        </p:nvSpPr>
        <p:spPr>
          <a:xfrm flipH="false" flipV="false" rot="0">
            <a:off x="7235869" y="3012861"/>
            <a:ext cx="9513301" cy="5945813"/>
          </a:xfrm>
          <a:custGeom>
            <a:avLst/>
            <a:gdLst/>
            <a:ahLst/>
            <a:cxnLst/>
            <a:rect r="r" b="b" t="t" l="l"/>
            <a:pathLst>
              <a:path h="5945813" w="9513301">
                <a:moveTo>
                  <a:pt x="0" y="0"/>
                </a:moveTo>
                <a:lnTo>
                  <a:pt x="9513301" y="0"/>
                </a:lnTo>
                <a:lnTo>
                  <a:pt x="9513301" y="5945813"/>
                </a:lnTo>
                <a:lnTo>
                  <a:pt x="0" y="5945813"/>
                </a:lnTo>
                <a:lnTo>
                  <a:pt x="0" y="0"/>
                </a:lnTo>
                <a:close/>
              </a:path>
            </a:pathLst>
          </a:custGeom>
          <a:blipFill>
            <a:blip r:embed="rId3"/>
            <a:stretch>
              <a:fillRect l="0" t="0" r="0" b="0"/>
            </a:stretch>
          </a:blipFill>
        </p:spPr>
      </p:sp>
      <p:sp>
        <p:nvSpPr>
          <p:cNvPr name="TextBox 4" id="4"/>
          <p:cNvSpPr txBox="true"/>
          <p:nvPr/>
        </p:nvSpPr>
        <p:spPr>
          <a:xfrm rot="0">
            <a:off x="509479" y="272415"/>
            <a:ext cx="4633374" cy="756285"/>
          </a:xfrm>
          <a:prstGeom prst="rect">
            <a:avLst/>
          </a:prstGeom>
        </p:spPr>
        <p:txBody>
          <a:bodyPr anchor="t" rtlCol="false" tIns="0" lIns="0" bIns="0" rIns="0">
            <a:spAutoFit/>
          </a:bodyPr>
          <a:lstStyle/>
          <a:p>
            <a:pPr algn="ctr" marL="0" indent="0" lvl="0">
              <a:lnSpc>
                <a:spcPts val="5519"/>
              </a:lnSpc>
              <a:spcBef>
                <a:spcPct val="0"/>
              </a:spcBef>
            </a:pPr>
            <a:r>
              <a:rPr lang="en-US" sz="3999" spc="391">
                <a:solidFill>
                  <a:srgbClr val="231F20"/>
                </a:solidFill>
                <a:latin typeface="Times New Roman Bold"/>
              </a:rPr>
              <a:t>Source Code</a:t>
            </a:r>
          </a:p>
        </p:txBody>
      </p:sp>
      <p:sp>
        <p:nvSpPr>
          <p:cNvPr name="TextBox 5" id="5"/>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16</a:t>
            </a:r>
          </a:p>
        </p:txBody>
      </p:sp>
      <p:sp>
        <p:nvSpPr>
          <p:cNvPr name="TextBox 6" id="6"/>
          <p:cNvSpPr txBox="true"/>
          <p:nvPr/>
        </p:nvSpPr>
        <p:spPr>
          <a:xfrm rot="0">
            <a:off x="14110491" y="981075"/>
            <a:ext cx="3148809" cy="1076325"/>
          </a:xfrm>
          <a:prstGeom prst="rect">
            <a:avLst/>
          </a:prstGeom>
        </p:spPr>
        <p:txBody>
          <a:bodyPr anchor="t" rtlCol="false" tIns="0" lIns="0" bIns="0" rIns="0">
            <a:spAutoFit/>
          </a:bodyPr>
          <a:lstStyle/>
          <a:p>
            <a:pPr algn="ctr">
              <a:lnSpc>
                <a:spcPts val="2759"/>
              </a:lnSpc>
            </a:pPr>
            <a:r>
              <a:rPr lang="en-US" sz="2299">
                <a:solidFill>
                  <a:srgbClr val="000000"/>
                </a:solidFill>
                <a:latin typeface="Times New Roman"/>
              </a:rPr>
              <a:t>Samples for server-Database connection</a:t>
            </a:r>
          </a:p>
          <a:p>
            <a:pPr algn="ctr">
              <a:lnSpc>
                <a:spcPts val="2759"/>
              </a:lnSpc>
              <a:spcBef>
                <a:spcPct val="0"/>
              </a:spcBef>
            </a:pPr>
            <a:r>
              <a:rPr lang="en-US" sz="2299">
                <a:solidFill>
                  <a:srgbClr val="000000"/>
                </a:solidFill>
                <a:latin typeface="Times New Roman"/>
              </a:rPr>
              <a:t>using Fetch-api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1028700"/>
            <a:ext cx="10036024" cy="6272515"/>
          </a:xfrm>
          <a:custGeom>
            <a:avLst/>
            <a:gdLst/>
            <a:ahLst/>
            <a:cxnLst/>
            <a:rect r="r" b="b" t="t" l="l"/>
            <a:pathLst>
              <a:path h="6272515" w="10036024">
                <a:moveTo>
                  <a:pt x="0" y="0"/>
                </a:moveTo>
                <a:lnTo>
                  <a:pt x="10036024" y="0"/>
                </a:lnTo>
                <a:lnTo>
                  <a:pt x="10036024" y="6272515"/>
                </a:lnTo>
                <a:lnTo>
                  <a:pt x="0" y="6272515"/>
                </a:lnTo>
                <a:lnTo>
                  <a:pt x="0" y="0"/>
                </a:lnTo>
                <a:close/>
              </a:path>
            </a:pathLst>
          </a:custGeom>
          <a:blipFill>
            <a:blip r:embed="rId3"/>
            <a:stretch>
              <a:fillRect l="0" t="0" r="0" b="0"/>
            </a:stretch>
          </a:blipFill>
        </p:spPr>
      </p:sp>
      <p:sp>
        <p:nvSpPr>
          <p:cNvPr name="Freeform 4" id="4"/>
          <p:cNvSpPr/>
          <p:nvPr/>
        </p:nvSpPr>
        <p:spPr>
          <a:xfrm flipH="false" flipV="false" rot="0">
            <a:off x="7452575" y="3129097"/>
            <a:ext cx="9396591" cy="5872869"/>
          </a:xfrm>
          <a:custGeom>
            <a:avLst/>
            <a:gdLst/>
            <a:ahLst/>
            <a:cxnLst/>
            <a:rect r="r" b="b" t="t" l="l"/>
            <a:pathLst>
              <a:path h="5872869" w="9396591">
                <a:moveTo>
                  <a:pt x="0" y="0"/>
                </a:moveTo>
                <a:lnTo>
                  <a:pt x="9396590" y="0"/>
                </a:lnTo>
                <a:lnTo>
                  <a:pt x="9396590" y="5872869"/>
                </a:lnTo>
                <a:lnTo>
                  <a:pt x="0" y="5872869"/>
                </a:lnTo>
                <a:lnTo>
                  <a:pt x="0" y="0"/>
                </a:lnTo>
                <a:close/>
              </a:path>
            </a:pathLst>
          </a:custGeom>
          <a:blipFill>
            <a:blip r:embed="rId4"/>
            <a:stretch>
              <a:fillRect l="0" t="0" r="0" b="0"/>
            </a:stretch>
          </a:blipFill>
        </p:spPr>
      </p:sp>
      <p:sp>
        <p:nvSpPr>
          <p:cNvPr name="TextBox 5" id="5"/>
          <p:cNvSpPr txBox="true"/>
          <p:nvPr/>
        </p:nvSpPr>
        <p:spPr>
          <a:xfrm rot="0">
            <a:off x="1028700" y="272415"/>
            <a:ext cx="4633374" cy="756285"/>
          </a:xfrm>
          <a:prstGeom prst="rect">
            <a:avLst/>
          </a:prstGeom>
        </p:spPr>
        <p:txBody>
          <a:bodyPr anchor="t" rtlCol="false" tIns="0" lIns="0" bIns="0" rIns="0">
            <a:spAutoFit/>
          </a:bodyPr>
          <a:lstStyle/>
          <a:p>
            <a:pPr algn="ctr" marL="0" indent="0" lvl="0">
              <a:lnSpc>
                <a:spcPts val="5519"/>
              </a:lnSpc>
              <a:spcBef>
                <a:spcPct val="0"/>
              </a:spcBef>
            </a:pPr>
            <a:r>
              <a:rPr lang="en-US" sz="3999" spc="391">
                <a:solidFill>
                  <a:srgbClr val="231F20"/>
                </a:solidFill>
                <a:latin typeface="Times New Roman Bold"/>
              </a:rPr>
              <a:t>Database</a:t>
            </a:r>
          </a:p>
        </p:txBody>
      </p:sp>
      <p:sp>
        <p:nvSpPr>
          <p:cNvPr name="TextBox 6" id="6"/>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17</a:t>
            </a:r>
          </a:p>
        </p:txBody>
      </p:sp>
      <p:sp>
        <p:nvSpPr>
          <p:cNvPr name="TextBox 7" id="7"/>
          <p:cNvSpPr txBox="true"/>
          <p:nvPr/>
        </p:nvSpPr>
        <p:spPr>
          <a:xfrm rot="0">
            <a:off x="15710434" y="2738572"/>
            <a:ext cx="821650" cy="390525"/>
          </a:xfrm>
          <a:prstGeom prst="rect">
            <a:avLst/>
          </a:prstGeom>
        </p:spPr>
        <p:txBody>
          <a:bodyPr anchor="t" rtlCol="false" tIns="0" lIns="0" bIns="0" rIns="0">
            <a:spAutoFit/>
          </a:bodyPr>
          <a:lstStyle/>
          <a:p>
            <a:pPr algn="ctr">
              <a:lnSpc>
                <a:spcPts val="2759"/>
              </a:lnSpc>
              <a:spcBef>
                <a:spcPct val="0"/>
              </a:spcBef>
            </a:pPr>
            <a:r>
              <a:rPr lang="en-US" sz="2299">
                <a:solidFill>
                  <a:srgbClr val="000000"/>
                </a:solidFill>
                <a:latin typeface="Times New Roman"/>
              </a:rPr>
              <a:t>Tables</a:t>
            </a:r>
          </a:p>
        </p:txBody>
      </p:sp>
      <p:sp>
        <p:nvSpPr>
          <p:cNvPr name="TextBox 8" id="8"/>
          <p:cNvSpPr txBox="true"/>
          <p:nvPr/>
        </p:nvSpPr>
        <p:spPr>
          <a:xfrm rot="0">
            <a:off x="1028700" y="7253590"/>
            <a:ext cx="2025395" cy="390525"/>
          </a:xfrm>
          <a:prstGeom prst="rect">
            <a:avLst/>
          </a:prstGeom>
        </p:spPr>
        <p:txBody>
          <a:bodyPr anchor="t" rtlCol="false" tIns="0" lIns="0" bIns="0" rIns="0">
            <a:spAutoFit/>
          </a:bodyPr>
          <a:lstStyle/>
          <a:p>
            <a:pPr algn="ctr">
              <a:lnSpc>
                <a:spcPts val="2759"/>
              </a:lnSpc>
              <a:spcBef>
                <a:spcPct val="0"/>
              </a:spcBef>
            </a:pPr>
            <a:r>
              <a:rPr lang="en-US" sz="2299">
                <a:solidFill>
                  <a:srgbClr val="000000"/>
                </a:solidFill>
                <a:latin typeface="Times New Roman"/>
              </a:rPr>
              <a:t>Table Records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1028700"/>
            <a:ext cx="10582672" cy="6614170"/>
          </a:xfrm>
          <a:custGeom>
            <a:avLst/>
            <a:gdLst/>
            <a:ahLst/>
            <a:cxnLst/>
            <a:rect r="r" b="b" t="t" l="l"/>
            <a:pathLst>
              <a:path h="6614170" w="10582672">
                <a:moveTo>
                  <a:pt x="0" y="0"/>
                </a:moveTo>
                <a:lnTo>
                  <a:pt x="10582672" y="0"/>
                </a:lnTo>
                <a:lnTo>
                  <a:pt x="10582672" y="6614170"/>
                </a:lnTo>
                <a:lnTo>
                  <a:pt x="0" y="6614170"/>
                </a:lnTo>
                <a:lnTo>
                  <a:pt x="0" y="0"/>
                </a:lnTo>
                <a:close/>
              </a:path>
            </a:pathLst>
          </a:custGeom>
          <a:blipFill>
            <a:blip r:embed="rId3"/>
            <a:stretch>
              <a:fillRect l="0" t="0" r="0" b="0"/>
            </a:stretch>
          </a:blipFill>
        </p:spPr>
      </p:sp>
      <p:sp>
        <p:nvSpPr>
          <p:cNvPr name="Freeform 4" id="4"/>
          <p:cNvSpPr/>
          <p:nvPr/>
        </p:nvSpPr>
        <p:spPr>
          <a:xfrm flipH="false" flipV="false" rot="0">
            <a:off x="6320036" y="2421260"/>
            <a:ext cx="10514547" cy="6571592"/>
          </a:xfrm>
          <a:custGeom>
            <a:avLst/>
            <a:gdLst/>
            <a:ahLst/>
            <a:cxnLst/>
            <a:rect r="r" b="b" t="t" l="l"/>
            <a:pathLst>
              <a:path h="6571592" w="10514547">
                <a:moveTo>
                  <a:pt x="0" y="0"/>
                </a:moveTo>
                <a:lnTo>
                  <a:pt x="10514547" y="0"/>
                </a:lnTo>
                <a:lnTo>
                  <a:pt x="10514547" y="6571592"/>
                </a:lnTo>
                <a:lnTo>
                  <a:pt x="0" y="6571592"/>
                </a:lnTo>
                <a:lnTo>
                  <a:pt x="0" y="0"/>
                </a:lnTo>
                <a:close/>
              </a:path>
            </a:pathLst>
          </a:custGeom>
          <a:blipFill>
            <a:blip r:embed="rId4"/>
            <a:stretch>
              <a:fillRect l="0" t="0" r="0" b="0"/>
            </a:stretch>
          </a:blipFill>
        </p:spPr>
      </p:sp>
      <p:sp>
        <p:nvSpPr>
          <p:cNvPr name="TextBox 5" id="5"/>
          <p:cNvSpPr txBox="true"/>
          <p:nvPr/>
        </p:nvSpPr>
        <p:spPr>
          <a:xfrm rot="0">
            <a:off x="11794492" y="574357"/>
            <a:ext cx="5464808" cy="1451610"/>
          </a:xfrm>
          <a:prstGeom prst="rect">
            <a:avLst/>
          </a:prstGeom>
        </p:spPr>
        <p:txBody>
          <a:bodyPr anchor="t" rtlCol="false" tIns="0" lIns="0" bIns="0" rIns="0">
            <a:spAutoFit/>
          </a:bodyPr>
          <a:lstStyle/>
          <a:p>
            <a:pPr algn="ctr">
              <a:lnSpc>
                <a:spcPts val="5519"/>
              </a:lnSpc>
            </a:pPr>
            <a:r>
              <a:rPr lang="en-US" sz="3999" spc="391">
                <a:solidFill>
                  <a:srgbClr val="231F20"/>
                </a:solidFill>
                <a:latin typeface="Times New Roman Bold"/>
              </a:rPr>
              <a:t>Sign In and </a:t>
            </a:r>
          </a:p>
          <a:p>
            <a:pPr algn="ctr" marL="0" indent="0" lvl="0">
              <a:lnSpc>
                <a:spcPts val="5519"/>
              </a:lnSpc>
              <a:spcBef>
                <a:spcPct val="0"/>
              </a:spcBef>
            </a:pPr>
            <a:r>
              <a:rPr lang="en-US" sz="3999" spc="391">
                <a:solidFill>
                  <a:srgbClr val="231F20"/>
                </a:solidFill>
                <a:latin typeface="Times New Roman Bold"/>
              </a:rPr>
              <a:t>Sign UP</a:t>
            </a:r>
          </a:p>
        </p:txBody>
      </p:sp>
      <p:sp>
        <p:nvSpPr>
          <p:cNvPr name="TextBox 6" id="6"/>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67632" y="809625"/>
            <a:ext cx="8552737" cy="1129665"/>
          </a:xfrm>
          <a:prstGeom prst="rect">
            <a:avLst/>
          </a:prstGeom>
        </p:spPr>
        <p:txBody>
          <a:bodyPr anchor="t" rtlCol="false" tIns="0" lIns="0" bIns="0" rIns="0">
            <a:spAutoFit/>
          </a:bodyPr>
          <a:lstStyle/>
          <a:p>
            <a:pPr algn="ctr">
              <a:lnSpc>
                <a:spcPts val="8280"/>
              </a:lnSpc>
            </a:pPr>
            <a:r>
              <a:rPr lang="en-US" sz="6000" spc="588">
                <a:solidFill>
                  <a:srgbClr val="231F20"/>
                </a:solidFill>
                <a:latin typeface="Times New Roman Bold"/>
              </a:rPr>
              <a:t>Contents</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867632" y="2352206"/>
            <a:ext cx="1400485" cy="6493178"/>
            <a:chOff x="0" y="0"/>
            <a:chExt cx="368852" cy="1710138"/>
          </a:xfrm>
        </p:grpSpPr>
        <p:sp>
          <p:nvSpPr>
            <p:cNvPr name="Freeform 6" id="6"/>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7" id="7"/>
            <p:cNvSpPr txBox="true"/>
            <p:nvPr/>
          </p:nvSpPr>
          <p:spPr>
            <a:xfrm>
              <a:off x="0" y="-66675"/>
              <a:ext cx="368852" cy="1776813"/>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5079664" y="2572413"/>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01</a:t>
            </a:r>
          </a:p>
        </p:txBody>
      </p:sp>
      <p:sp>
        <p:nvSpPr>
          <p:cNvPr name="TextBox 9" id="9"/>
          <p:cNvSpPr txBox="true"/>
          <p:nvPr/>
        </p:nvSpPr>
        <p:spPr>
          <a:xfrm rot="0">
            <a:off x="5079664" y="2936753"/>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02</a:t>
            </a:r>
          </a:p>
        </p:txBody>
      </p:sp>
      <p:sp>
        <p:nvSpPr>
          <p:cNvPr name="TextBox 10" id="10"/>
          <p:cNvSpPr txBox="true"/>
          <p:nvPr/>
        </p:nvSpPr>
        <p:spPr>
          <a:xfrm rot="0">
            <a:off x="5079664" y="337729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03</a:t>
            </a:r>
          </a:p>
        </p:txBody>
      </p:sp>
      <p:sp>
        <p:nvSpPr>
          <p:cNvPr name="TextBox 11" id="11"/>
          <p:cNvSpPr txBox="true"/>
          <p:nvPr/>
        </p:nvSpPr>
        <p:spPr>
          <a:xfrm rot="0">
            <a:off x="5079664" y="3824969"/>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04</a:t>
            </a:r>
          </a:p>
        </p:txBody>
      </p:sp>
      <p:sp>
        <p:nvSpPr>
          <p:cNvPr name="TextBox 12" id="12"/>
          <p:cNvSpPr txBox="true"/>
          <p:nvPr/>
        </p:nvSpPr>
        <p:spPr>
          <a:xfrm rot="0">
            <a:off x="5099265" y="427264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05</a:t>
            </a:r>
          </a:p>
        </p:txBody>
      </p:sp>
      <p:sp>
        <p:nvSpPr>
          <p:cNvPr name="TextBox 13" id="13"/>
          <p:cNvSpPr txBox="true"/>
          <p:nvPr/>
        </p:nvSpPr>
        <p:spPr>
          <a:xfrm rot="0">
            <a:off x="5099265" y="4720319"/>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06</a:t>
            </a:r>
          </a:p>
        </p:txBody>
      </p:sp>
      <p:sp>
        <p:nvSpPr>
          <p:cNvPr name="TextBox 14" id="14"/>
          <p:cNvSpPr txBox="true"/>
          <p:nvPr/>
        </p:nvSpPr>
        <p:spPr>
          <a:xfrm rot="0">
            <a:off x="5099265" y="516799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07</a:t>
            </a:r>
          </a:p>
        </p:txBody>
      </p:sp>
      <p:sp>
        <p:nvSpPr>
          <p:cNvPr name="TextBox 15" id="15"/>
          <p:cNvSpPr txBox="true"/>
          <p:nvPr/>
        </p:nvSpPr>
        <p:spPr>
          <a:xfrm rot="0">
            <a:off x="5079664" y="5634719"/>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08</a:t>
            </a:r>
          </a:p>
        </p:txBody>
      </p:sp>
      <p:sp>
        <p:nvSpPr>
          <p:cNvPr name="TextBox 16" id="16"/>
          <p:cNvSpPr txBox="true"/>
          <p:nvPr/>
        </p:nvSpPr>
        <p:spPr>
          <a:xfrm rot="0">
            <a:off x="5079664" y="606334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09</a:t>
            </a:r>
          </a:p>
        </p:txBody>
      </p:sp>
      <p:sp>
        <p:nvSpPr>
          <p:cNvPr name="TextBox 17" id="17"/>
          <p:cNvSpPr txBox="true"/>
          <p:nvPr/>
        </p:nvSpPr>
        <p:spPr>
          <a:xfrm rot="0">
            <a:off x="5079664" y="6511019"/>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10</a:t>
            </a:r>
          </a:p>
        </p:txBody>
      </p:sp>
      <p:sp>
        <p:nvSpPr>
          <p:cNvPr name="TextBox 18" id="18"/>
          <p:cNvSpPr txBox="true"/>
          <p:nvPr/>
        </p:nvSpPr>
        <p:spPr>
          <a:xfrm rot="0">
            <a:off x="5079664" y="695869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11</a:t>
            </a:r>
          </a:p>
        </p:txBody>
      </p:sp>
      <p:sp>
        <p:nvSpPr>
          <p:cNvPr name="TextBox 19" id="19"/>
          <p:cNvSpPr txBox="true"/>
          <p:nvPr/>
        </p:nvSpPr>
        <p:spPr>
          <a:xfrm rot="0">
            <a:off x="5099265" y="7406369"/>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12</a:t>
            </a:r>
          </a:p>
        </p:txBody>
      </p:sp>
      <p:sp>
        <p:nvSpPr>
          <p:cNvPr name="TextBox 20" id="20"/>
          <p:cNvSpPr txBox="true"/>
          <p:nvPr/>
        </p:nvSpPr>
        <p:spPr>
          <a:xfrm rot="0">
            <a:off x="5099265" y="7854044"/>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13</a:t>
            </a:r>
          </a:p>
        </p:txBody>
      </p:sp>
      <p:sp>
        <p:nvSpPr>
          <p:cNvPr name="TextBox 21" id="21"/>
          <p:cNvSpPr txBox="true"/>
          <p:nvPr/>
        </p:nvSpPr>
        <p:spPr>
          <a:xfrm rot="0">
            <a:off x="5099265" y="8304057"/>
            <a:ext cx="937219" cy="266700"/>
          </a:xfrm>
          <a:prstGeom prst="rect">
            <a:avLst/>
          </a:prstGeom>
        </p:spPr>
        <p:txBody>
          <a:bodyPr anchor="t" rtlCol="false" tIns="0" lIns="0" bIns="0" rIns="0">
            <a:spAutoFit/>
          </a:bodyPr>
          <a:lstStyle/>
          <a:p>
            <a:pPr algn="ctr">
              <a:lnSpc>
                <a:spcPts val="1800"/>
              </a:lnSpc>
            </a:pPr>
            <a:r>
              <a:rPr lang="en-US" sz="1500">
                <a:solidFill>
                  <a:srgbClr val="363636"/>
                </a:solidFill>
                <a:latin typeface="Times New Roman Bold"/>
              </a:rPr>
              <a:t>14</a:t>
            </a:r>
          </a:p>
        </p:txBody>
      </p:sp>
      <p:sp>
        <p:nvSpPr>
          <p:cNvPr name="TextBox 22" id="22"/>
          <p:cNvSpPr txBox="true"/>
          <p:nvPr/>
        </p:nvSpPr>
        <p:spPr>
          <a:xfrm rot="0">
            <a:off x="6597280" y="2404907"/>
            <a:ext cx="2864035" cy="6295734"/>
          </a:xfrm>
          <a:prstGeom prst="rect">
            <a:avLst/>
          </a:prstGeom>
        </p:spPr>
        <p:txBody>
          <a:bodyPr anchor="t" rtlCol="false" tIns="0" lIns="0" bIns="0" rIns="0">
            <a:spAutoFit/>
          </a:bodyPr>
          <a:lstStyle/>
          <a:p>
            <a:pPr algn="just">
              <a:lnSpc>
                <a:spcPts val="3574"/>
              </a:lnSpc>
            </a:pPr>
            <a:r>
              <a:rPr lang="en-US" sz="2553">
                <a:solidFill>
                  <a:srgbClr val="000000"/>
                </a:solidFill>
                <a:latin typeface="Times New Roman"/>
              </a:rPr>
              <a:t>Abstract</a:t>
            </a:r>
          </a:p>
          <a:p>
            <a:pPr algn="just">
              <a:lnSpc>
                <a:spcPts val="3574"/>
              </a:lnSpc>
            </a:pPr>
            <a:r>
              <a:rPr lang="en-US" sz="2553">
                <a:solidFill>
                  <a:srgbClr val="000000"/>
                </a:solidFill>
                <a:latin typeface="Times New Roman"/>
              </a:rPr>
              <a:t>Introduction</a:t>
            </a:r>
          </a:p>
          <a:p>
            <a:pPr algn="just">
              <a:lnSpc>
                <a:spcPts val="3574"/>
              </a:lnSpc>
            </a:pPr>
            <a:r>
              <a:rPr lang="en-US" sz="2553">
                <a:solidFill>
                  <a:srgbClr val="000000"/>
                </a:solidFill>
                <a:latin typeface="Times New Roman"/>
              </a:rPr>
              <a:t>Objectives</a:t>
            </a:r>
          </a:p>
          <a:p>
            <a:pPr algn="just">
              <a:lnSpc>
                <a:spcPts val="3574"/>
              </a:lnSpc>
            </a:pPr>
            <a:r>
              <a:rPr lang="en-US" sz="2553">
                <a:solidFill>
                  <a:srgbClr val="000000"/>
                </a:solidFill>
                <a:latin typeface="Times New Roman"/>
              </a:rPr>
              <a:t>Literature Survey</a:t>
            </a:r>
          </a:p>
          <a:p>
            <a:pPr algn="just">
              <a:lnSpc>
                <a:spcPts val="3574"/>
              </a:lnSpc>
            </a:pPr>
            <a:r>
              <a:rPr lang="en-US" sz="2553">
                <a:solidFill>
                  <a:srgbClr val="000000"/>
                </a:solidFill>
                <a:latin typeface="Times New Roman"/>
              </a:rPr>
              <a:t>Existing system</a:t>
            </a:r>
          </a:p>
          <a:p>
            <a:pPr algn="just">
              <a:lnSpc>
                <a:spcPts val="3574"/>
              </a:lnSpc>
            </a:pPr>
            <a:r>
              <a:rPr lang="en-US" sz="2553">
                <a:solidFill>
                  <a:srgbClr val="000000"/>
                </a:solidFill>
                <a:latin typeface="Times New Roman"/>
              </a:rPr>
              <a:t>Proposed system</a:t>
            </a:r>
          </a:p>
          <a:p>
            <a:pPr algn="just">
              <a:lnSpc>
                <a:spcPts val="3574"/>
              </a:lnSpc>
            </a:pPr>
            <a:r>
              <a:rPr lang="en-US" sz="2553">
                <a:solidFill>
                  <a:srgbClr val="000000"/>
                </a:solidFill>
                <a:latin typeface="Times New Roman"/>
              </a:rPr>
              <a:t>System requirements</a:t>
            </a:r>
          </a:p>
          <a:p>
            <a:pPr algn="just">
              <a:lnSpc>
                <a:spcPts val="3574"/>
              </a:lnSpc>
            </a:pPr>
            <a:r>
              <a:rPr lang="en-US" sz="2553">
                <a:solidFill>
                  <a:srgbClr val="000000"/>
                </a:solidFill>
                <a:latin typeface="Times New Roman"/>
              </a:rPr>
              <a:t>System architecture</a:t>
            </a:r>
          </a:p>
          <a:p>
            <a:pPr algn="just">
              <a:lnSpc>
                <a:spcPts val="3574"/>
              </a:lnSpc>
            </a:pPr>
            <a:r>
              <a:rPr lang="en-US" sz="2553">
                <a:solidFill>
                  <a:srgbClr val="000000"/>
                </a:solidFill>
                <a:latin typeface="Times New Roman"/>
              </a:rPr>
              <a:t>Tools</a:t>
            </a:r>
          </a:p>
          <a:p>
            <a:pPr algn="just">
              <a:lnSpc>
                <a:spcPts val="3574"/>
              </a:lnSpc>
            </a:pPr>
            <a:r>
              <a:rPr lang="en-US" sz="2553">
                <a:solidFill>
                  <a:srgbClr val="000000"/>
                </a:solidFill>
                <a:latin typeface="Times New Roman"/>
              </a:rPr>
              <a:t>Class diagrams</a:t>
            </a:r>
          </a:p>
          <a:p>
            <a:pPr algn="just">
              <a:lnSpc>
                <a:spcPts val="3574"/>
              </a:lnSpc>
            </a:pPr>
            <a:r>
              <a:rPr lang="en-US" sz="2553">
                <a:solidFill>
                  <a:srgbClr val="000000"/>
                </a:solidFill>
                <a:latin typeface="Times New Roman"/>
              </a:rPr>
              <a:t>Sample code</a:t>
            </a:r>
          </a:p>
          <a:p>
            <a:pPr algn="just">
              <a:lnSpc>
                <a:spcPts val="3574"/>
              </a:lnSpc>
            </a:pPr>
            <a:r>
              <a:rPr lang="en-US" sz="2553">
                <a:solidFill>
                  <a:srgbClr val="000000"/>
                </a:solidFill>
                <a:latin typeface="Times New Roman"/>
              </a:rPr>
              <a:t>Output</a:t>
            </a:r>
          </a:p>
          <a:p>
            <a:pPr algn="just">
              <a:lnSpc>
                <a:spcPts val="3574"/>
              </a:lnSpc>
            </a:pPr>
            <a:r>
              <a:rPr lang="en-US" sz="2553">
                <a:solidFill>
                  <a:srgbClr val="000000"/>
                </a:solidFill>
                <a:latin typeface="Times New Roman"/>
              </a:rPr>
              <a:t>Conclusion</a:t>
            </a:r>
          </a:p>
          <a:p>
            <a:pPr algn="just">
              <a:lnSpc>
                <a:spcPts val="3574"/>
              </a:lnSpc>
            </a:pPr>
            <a:r>
              <a:rPr lang="en-US" sz="2553">
                <a:solidFill>
                  <a:srgbClr val="000000"/>
                </a:solidFill>
                <a:latin typeface="Times New Roman"/>
              </a:rPr>
              <a:t>References</a:t>
            </a:r>
          </a:p>
        </p:txBody>
      </p:sp>
      <p:sp>
        <p:nvSpPr>
          <p:cNvPr name="TextBox 23" id="23"/>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1028700"/>
            <a:ext cx="10582672" cy="6614170"/>
          </a:xfrm>
          <a:custGeom>
            <a:avLst/>
            <a:gdLst/>
            <a:ahLst/>
            <a:cxnLst/>
            <a:rect r="r" b="b" t="t" l="l"/>
            <a:pathLst>
              <a:path h="6614170" w="10582672">
                <a:moveTo>
                  <a:pt x="0" y="0"/>
                </a:moveTo>
                <a:lnTo>
                  <a:pt x="10582672" y="0"/>
                </a:lnTo>
                <a:lnTo>
                  <a:pt x="10582672" y="6614170"/>
                </a:lnTo>
                <a:lnTo>
                  <a:pt x="0" y="6614170"/>
                </a:lnTo>
                <a:lnTo>
                  <a:pt x="0" y="0"/>
                </a:lnTo>
                <a:close/>
              </a:path>
            </a:pathLst>
          </a:custGeom>
          <a:blipFill>
            <a:blip r:embed="rId3"/>
            <a:stretch>
              <a:fillRect l="0" t="0" r="0" b="0"/>
            </a:stretch>
          </a:blipFill>
        </p:spPr>
      </p:sp>
      <p:sp>
        <p:nvSpPr>
          <p:cNvPr name="Freeform 4" id="4"/>
          <p:cNvSpPr/>
          <p:nvPr/>
        </p:nvSpPr>
        <p:spPr>
          <a:xfrm flipH="false" flipV="false" rot="0">
            <a:off x="6320036" y="2421260"/>
            <a:ext cx="10514547" cy="6571592"/>
          </a:xfrm>
          <a:custGeom>
            <a:avLst/>
            <a:gdLst/>
            <a:ahLst/>
            <a:cxnLst/>
            <a:rect r="r" b="b" t="t" l="l"/>
            <a:pathLst>
              <a:path h="6571592" w="10514547">
                <a:moveTo>
                  <a:pt x="0" y="0"/>
                </a:moveTo>
                <a:lnTo>
                  <a:pt x="10514547" y="0"/>
                </a:lnTo>
                <a:lnTo>
                  <a:pt x="10514547" y="6571592"/>
                </a:lnTo>
                <a:lnTo>
                  <a:pt x="0" y="6571592"/>
                </a:lnTo>
                <a:lnTo>
                  <a:pt x="0" y="0"/>
                </a:lnTo>
                <a:close/>
              </a:path>
            </a:pathLst>
          </a:custGeom>
          <a:blipFill>
            <a:blip r:embed="rId4"/>
            <a:stretch>
              <a:fillRect l="0" t="0" r="0" b="0"/>
            </a:stretch>
          </a:blipFill>
        </p:spPr>
      </p:sp>
      <p:sp>
        <p:nvSpPr>
          <p:cNvPr name="TextBox 5" id="5"/>
          <p:cNvSpPr txBox="true"/>
          <p:nvPr/>
        </p:nvSpPr>
        <p:spPr>
          <a:xfrm rot="0">
            <a:off x="12625926" y="574357"/>
            <a:ext cx="4633374" cy="1451610"/>
          </a:xfrm>
          <a:prstGeom prst="rect">
            <a:avLst/>
          </a:prstGeom>
        </p:spPr>
        <p:txBody>
          <a:bodyPr anchor="t" rtlCol="false" tIns="0" lIns="0" bIns="0" rIns="0">
            <a:spAutoFit/>
          </a:bodyPr>
          <a:lstStyle/>
          <a:p>
            <a:pPr algn="ctr" marL="0" indent="0" lvl="0">
              <a:lnSpc>
                <a:spcPts val="5519"/>
              </a:lnSpc>
              <a:spcBef>
                <a:spcPct val="0"/>
              </a:spcBef>
            </a:pPr>
            <a:r>
              <a:rPr lang="en-US" sz="3999" spc="391">
                <a:solidFill>
                  <a:srgbClr val="231F20"/>
                </a:solidFill>
                <a:latin typeface="Times New Roman Bold"/>
              </a:rPr>
              <a:t>Profile, Income and Expense</a:t>
            </a:r>
          </a:p>
        </p:txBody>
      </p:sp>
      <p:sp>
        <p:nvSpPr>
          <p:cNvPr name="TextBox 6" id="6"/>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2625926" y="876300"/>
            <a:ext cx="4633374" cy="756285"/>
          </a:xfrm>
          <a:prstGeom prst="rect">
            <a:avLst/>
          </a:prstGeom>
        </p:spPr>
        <p:txBody>
          <a:bodyPr anchor="t" rtlCol="false" tIns="0" lIns="0" bIns="0" rIns="0">
            <a:spAutoFit/>
          </a:bodyPr>
          <a:lstStyle/>
          <a:p>
            <a:pPr algn="ctr" marL="0" indent="0" lvl="0">
              <a:lnSpc>
                <a:spcPts val="5519"/>
              </a:lnSpc>
              <a:spcBef>
                <a:spcPct val="0"/>
              </a:spcBef>
            </a:pPr>
            <a:r>
              <a:rPr lang="en-US" sz="3999" spc="391">
                <a:solidFill>
                  <a:srgbClr val="231F20"/>
                </a:solidFill>
                <a:latin typeface="Times New Roman Bold"/>
              </a:rPr>
              <a:t>Dashboard</a:t>
            </a:r>
          </a:p>
        </p:txBody>
      </p:sp>
      <p:sp>
        <p:nvSpPr>
          <p:cNvPr name="Freeform 4" id="4"/>
          <p:cNvSpPr/>
          <p:nvPr/>
        </p:nvSpPr>
        <p:spPr>
          <a:xfrm flipH="false" flipV="false" rot="0">
            <a:off x="1028700" y="1028700"/>
            <a:ext cx="10582672" cy="6614170"/>
          </a:xfrm>
          <a:custGeom>
            <a:avLst/>
            <a:gdLst/>
            <a:ahLst/>
            <a:cxnLst/>
            <a:rect r="r" b="b" t="t" l="l"/>
            <a:pathLst>
              <a:path h="6614170" w="10582672">
                <a:moveTo>
                  <a:pt x="0" y="0"/>
                </a:moveTo>
                <a:lnTo>
                  <a:pt x="10582672" y="0"/>
                </a:lnTo>
                <a:lnTo>
                  <a:pt x="10582672" y="6614170"/>
                </a:lnTo>
                <a:lnTo>
                  <a:pt x="0" y="6614170"/>
                </a:lnTo>
                <a:lnTo>
                  <a:pt x="0" y="0"/>
                </a:lnTo>
                <a:close/>
              </a:path>
            </a:pathLst>
          </a:custGeom>
          <a:blipFill>
            <a:blip r:embed="rId3"/>
            <a:stretch>
              <a:fillRect l="0" t="0" r="0" b="0"/>
            </a:stretch>
          </a:blipFill>
        </p:spPr>
      </p:sp>
      <p:sp>
        <p:nvSpPr>
          <p:cNvPr name="Freeform 5" id="5"/>
          <p:cNvSpPr/>
          <p:nvPr/>
        </p:nvSpPr>
        <p:spPr>
          <a:xfrm flipH="false" flipV="false" rot="0">
            <a:off x="6320036" y="2421260"/>
            <a:ext cx="10514547" cy="6571592"/>
          </a:xfrm>
          <a:custGeom>
            <a:avLst/>
            <a:gdLst/>
            <a:ahLst/>
            <a:cxnLst/>
            <a:rect r="r" b="b" t="t" l="l"/>
            <a:pathLst>
              <a:path h="6571592" w="10514547">
                <a:moveTo>
                  <a:pt x="0" y="0"/>
                </a:moveTo>
                <a:lnTo>
                  <a:pt x="10514547" y="0"/>
                </a:lnTo>
                <a:lnTo>
                  <a:pt x="10514547" y="6571592"/>
                </a:lnTo>
                <a:lnTo>
                  <a:pt x="0" y="6571592"/>
                </a:lnTo>
                <a:lnTo>
                  <a:pt x="0" y="0"/>
                </a:lnTo>
                <a:close/>
              </a:path>
            </a:pathLst>
          </a:custGeom>
          <a:blipFill>
            <a:blip r:embed="rId4"/>
            <a:stretch>
              <a:fillRect l="0" t="0" r="0" b="0"/>
            </a:stretch>
          </a:blipFill>
        </p:spPr>
      </p:sp>
      <p:sp>
        <p:nvSpPr>
          <p:cNvPr name="TextBox 6" id="6"/>
          <p:cNvSpPr txBox="true"/>
          <p:nvPr/>
        </p:nvSpPr>
        <p:spPr>
          <a:xfrm rot="0">
            <a:off x="17259300" y="9172575"/>
            <a:ext cx="302282"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2714647" y="-794538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6051467" y="5255041"/>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549833" y="3583900"/>
            <a:ext cx="13188334" cy="3004899"/>
          </a:xfrm>
          <a:prstGeom prst="rect">
            <a:avLst/>
          </a:prstGeom>
        </p:spPr>
        <p:txBody>
          <a:bodyPr anchor="t" rtlCol="false" tIns="0" lIns="0" bIns="0" rIns="0">
            <a:spAutoFit/>
          </a:bodyPr>
          <a:lstStyle/>
          <a:p>
            <a:pPr algn="just">
              <a:lnSpc>
                <a:spcPts val="3943"/>
              </a:lnSpc>
            </a:pPr>
            <a:r>
              <a:rPr lang="en-US" sz="2816" spc="28">
                <a:solidFill>
                  <a:srgbClr val="010101"/>
                </a:solidFill>
                <a:latin typeface="Times New Roman"/>
              </a:rPr>
              <a:t>FinSight transforms personal finance management, offering a user-friendly interface and comprehensive features tailored to modern needs. With diverse expense categories, real-time updates, and customizable reports, FinSight empowers users to navigate their financial landscape with confidence and ease. Experience a new level of financial control with FinSight, reshaping the way individuals manage their money.</a:t>
            </a:r>
          </a:p>
        </p:txBody>
      </p:sp>
      <p:sp>
        <p:nvSpPr>
          <p:cNvPr name="TextBox 6" id="6"/>
          <p:cNvSpPr txBox="true"/>
          <p:nvPr/>
        </p:nvSpPr>
        <p:spPr>
          <a:xfrm rot="0">
            <a:off x="1462049" y="2687517"/>
            <a:ext cx="4973504" cy="815975"/>
          </a:xfrm>
          <a:prstGeom prst="rect">
            <a:avLst/>
          </a:prstGeom>
        </p:spPr>
        <p:txBody>
          <a:bodyPr anchor="t" rtlCol="false" tIns="0" lIns="0" bIns="0" rIns="0">
            <a:spAutoFit/>
          </a:bodyPr>
          <a:lstStyle/>
          <a:p>
            <a:pPr algn="ctr">
              <a:lnSpc>
                <a:spcPts val="5500"/>
              </a:lnSpc>
            </a:pPr>
            <a:r>
              <a:rPr lang="en-US" sz="5000">
                <a:solidFill>
                  <a:srgbClr val="000000"/>
                </a:solidFill>
                <a:latin typeface="Times New Roman Bold"/>
              </a:rPr>
              <a:t>Conclusion</a:t>
            </a:r>
          </a:p>
        </p:txBody>
      </p:sp>
      <p:sp>
        <p:nvSpPr>
          <p:cNvPr name="TextBox 7" id="7"/>
          <p:cNvSpPr txBox="true"/>
          <p:nvPr/>
        </p:nvSpPr>
        <p:spPr>
          <a:xfrm rot="0">
            <a:off x="17259300" y="9180830"/>
            <a:ext cx="498698"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9154644" y="-774436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3481245" y="3325804"/>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49300" y="3081637"/>
            <a:ext cx="13589399" cy="50634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spc="24">
                <a:solidFill>
                  <a:srgbClr val="000000"/>
                </a:solidFill>
                <a:latin typeface="Times New Roman"/>
              </a:rPr>
              <a:t> Sabab, Shahed Anzarus, et al. "Expense: A Smart Approach to Track Everyday Expense." 2018 4th International Conference on Electrical Engineering and Information and Communication, pp. 136-141, 2018. </a:t>
            </a:r>
          </a:p>
          <a:p>
            <a:pPr algn="just" marL="518160" indent="-259080" lvl="1">
              <a:lnSpc>
                <a:spcPts val="3359"/>
              </a:lnSpc>
              <a:buFont typeface="Arial"/>
              <a:buChar char="•"/>
            </a:pPr>
            <a:r>
              <a:rPr lang="en-US" sz="2400" spc="24">
                <a:solidFill>
                  <a:srgbClr val="000000"/>
                </a:solidFill>
                <a:latin typeface="Times New Roman"/>
              </a:rPr>
              <a:t> Kimbrough, Michael D., et al. "SQL Databases for Expense Tracking: Benefits and Challenges." Journal of Financial Software, vol. 3, no. 1, pp. 45-58,2017. </a:t>
            </a:r>
          </a:p>
          <a:p>
            <a:pPr algn="just" marL="518160" indent="-259080" lvl="1">
              <a:lnSpc>
                <a:spcPts val="3359"/>
              </a:lnSpc>
              <a:buFont typeface="Arial"/>
              <a:buChar char="•"/>
            </a:pPr>
            <a:r>
              <a:rPr lang="en-US" sz="2400" spc="24">
                <a:solidFill>
                  <a:srgbClr val="000000"/>
                </a:solidFill>
                <a:latin typeface="Times New Roman"/>
              </a:rPr>
              <a:t>Levion, M., et al. "SQL Database Design and Expense Tracking: A Case Study." International Journal of Database Management, vol. 6, no. 4, pp. 56-68, 2018. </a:t>
            </a:r>
          </a:p>
          <a:p>
            <a:pPr algn="just" marL="518160" indent="-259080" lvl="1">
              <a:lnSpc>
                <a:spcPts val="3359"/>
              </a:lnSpc>
              <a:buFont typeface="Arial"/>
              <a:buChar char="•"/>
            </a:pPr>
            <a:r>
              <a:rPr lang="en-US" sz="2400" spc="24">
                <a:solidFill>
                  <a:srgbClr val="000000"/>
                </a:solidFill>
                <a:latin typeface="Times New Roman"/>
              </a:rPr>
              <a:t>Chen, L., et al. Mobile Expense Tracking Applications: SQL and XML Integration." Mobile Computing Journal, vol. 12, no. 3, pp. 421 436, 2019. </a:t>
            </a:r>
          </a:p>
          <a:p>
            <a:pPr algn="just" marL="518160" indent="-259080" lvl="1">
              <a:lnSpc>
                <a:spcPts val="3359"/>
              </a:lnSpc>
              <a:buFont typeface="Arial"/>
              <a:buChar char="•"/>
            </a:pPr>
            <a:r>
              <a:rPr lang="en-US" sz="2400" spc="24">
                <a:solidFill>
                  <a:srgbClr val="000000"/>
                </a:solidFill>
                <a:latin typeface="Times New Roman"/>
              </a:rPr>
              <a:t>Albrecht, Conan C., Douglas L. Dean, and James V. Hansen. "Marketplace and Technology Standards for B2B E-Commerce: Progress, Challenges, and the State of the Art." Information and Management, vol. 42, no. 6, pp. 865-875, 2005.</a:t>
            </a:r>
          </a:p>
        </p:txBody>
      </p:sp>
      <p:sp>
        <p:nvSpPr>
          <p:cNvPr name="TextBox 6" id="6"/>
          <p:cNvSpPr txBox="true"/>
          <p:nvPr/>
        </p:nvSpPr>
        <p:spPr>
          <a:xfrm rot="0">
            <a:off x="2000621" y="1859125"/>
            <a:ext cx="4421831" cy="815975"/>
          </a:xfrm>
          <a:prstGeom prst="rect">
            <a:avLst/>
          </a:prstGeom>
        </p:spPr>
        <p:txBody>
          <a:bodyPr anchor="t" rtlCol="false" tIns="0" lIns="0" bIns="0" rIns="0">
            <a:spAutoFit/>
          </a:bodyPr>
          <a:lstStyle/>
          <a:p>
            <a:pPr algn="ctr">
              <a:lnSpc>
                <a:spcPts val="5500"/>
              </a:lnSpc>
            </a:pPr>
            <a:r>
              <a:rPr lang="en-US" sz="5000">
                <a:solidFill>
                  <a:srgbClr val="000000"/>
                </a:solidFill>
                <a:latin typeface="Times New Roman Bold"/>
              </a:rPr>
              <a:t>Reference</a:t>
            </a:r>
          </a:p>
        </p:txBody>
      </p:sp>
      <p:sp>
        <p:nvSpPr>
          <p:cNvPr name="TextBox 7" id="7"/>
          <p:cNvSpPr txBox="true"/>
          <p:nvPr/>
        </p:nvSpPr>
        <p:spPr>
          <a:xfrm rot="0">
            <a:off x="17278350" y="9172575"/>
            <a:ext cx="340276"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8703290" y="-3432817"/>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98981" y="3251056"/>
            <a:ext cx="5141518" cy="3432463"/>
          </a:xfrm>
          <a:prstGeom prst="rect">
            <a:avLst/>
          </a:prstGeom>
        </p:spPr>
        <p:txBody>
          <a:bodyPr anchor="t" rtlCol="false" tIns="0" lIns="0" bIns="0" rIns="0">
            <a:spAutoFit/>
          </a:bodyPr>
          <a:lstStyle/>
          <a:p>
            <a:pPr algn="l" marL="0" indent="0" lvl="0">
              <a:lnSpc>
                <a:spcPts val="13015"/>
              </a:lnSpc>
              <a:spcBef>
                <a:spcPct val="0"/>
              </a:spcBef>
            </a:pPr>
            <a:r>
              <a:rPr lang="en-US" sz="9431" spc="924">
                <a:solidFill>
                  <a:srgbClr val="231F20"/>
                </a:solidFill>
                <a:latin typeface="Times New Roman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570923" y="7872288"/>
            <a:ext cx="14688953" cy="1032847"/>
          </a:xfrm>
          <a:custGeom>
            <a:avLst/>
            <a:gdLst/>
            <a:ahLst/>
            <a:cxnLst/>
            <a:rect r="r" b="b" t="t" l="l"/>
            <a:pathLst>
              <a:path h="1032847" w="14688953">
                <a:moveTo>
                  <a:pt x="0" y="0"/>
                </a:moveTo>
                <a:lnTo>
                  <a:pt x="14688954" y="0"/>
                </a:lnTo>
                <a:lnTo>
                  <a:pt x="14688954" y="1032847"/>
                </a:lnTo>
                <a:lnTo>
                  <a:pt x="0" y="1032847"/>
                </a:lnTo>
                <a:lnTo>
                  <a:pt x="0" y="0"/>
                </a:lnTo>
                <a:close/>
              </a:path>
            </a:pathLst>
          </a:custGeom>
          <a:blipFill>
            <a:blip r:embed="rId3"/>
            <a:stretch>
              <a:fillRect l="0" t="-155575" r="0" b="-25305"/>
            </a:stretch>
          </a:blipFill>
        </p:spPr>
      </p:sp>
      <p:grpSp>
        <p:nvGrpSpPr>
          <p:cNvPr name="Group 4" id="4"/>
          <p:cNvGrpSpPr/>
          <p:nvPr/>
        </p:nvGrpSpPr>
        <p:grpSpPr>
          <a:xfrm rot="0">
            <a:off x="1045640" y="3053391"/>
            <a:ext cx="16213660" cy="5335320"/>
            <a:chOff x="0" y="0"/>
            <a:chExt cx="6212155" cy="2044192"/>
          </a:xfrm>
        </p:grpSpPr>
        <p:sp>
          <p:nvSpPr>
            <p:cNvPr name="Freeform 5" id="5"/>
            <p:cNvSpPr/>
            <p:nvPr/>
          </p:nvSpPr>
          <p:spPr>
            <a:xfrm flipH="false" flipV="false" rot="0">
              <a:off x="0" y="0"/>
              <a:ext cx="6212155" cy="2044192"/>
            </a:xfrm>
            <a:custGeom>
              <a:avLst/>
              <a:gdLst/>
              <a:ahLst/>
              <a:cxnLst/>
              <a:rect r="r" b="b" t="t" l="l"/>
              <a:pathLst>
                <a:path h="2044192" w="6212155">
                  <a:moveTo>
                    <a:pt x="0" y="0"/>
                  </a:moveTo>
                  <a:lnTo>
                    <a:pt x="6212155" y="0"/>
                  </a:lnTo>
                  <a:lnTo>
                    <a:pt x="6212155" y="2044192"/>
                  </a:lnTo>
                  <a:lnTo>
                    <a:pt x="0" y="2044192"/>
                  </a:lnTo>
                  <a:close/>
                </a:path>
              </a:pathLst>
            </a:custGeom>
            <a:solidFill>
              <a:srgbClr val="EFEFEF"/>
            </a:solidFill>
          </p:spPr>
        </p:sp>
        <p:sp>
          <p:nvSpPr>
            <p:cNvPr name="TextBox 6" id="6"/>
            <p:cNvSpPr txBox="true"/>
            <p:nvPr/>
          </p:nvSpPr>
          <p:spPr>
            <a:xfrm>
              <a:off x="0" y="-19050"/>
              <a:ext cx="6212155" cy="2063242"/>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2142191" y="698105"/>
            <a:ext cx="7416941" cy="1876842"/>
          </a:xfrm>
          <a:prstGeom prst="rect">
            <a:avLst/>
          </a:prstGeom>
        </p:spPr>
        <p:txBody>
          <a:bodyPr anchor="t" rtlCol="false" tIns="0" lIns="0" bIns="0" rIns="0">
            <a:spAutoFit/>
          </a:bodyPr>
          <a:lstStyle/>
          <a:p>
            <a:pPr algn="l">
              <a:lnSpc>
                <a:spcPts val="13774"/>
              </a:lnSpc>
            </a:pPr>
            <a:r>
              <a:rPr lang="en-US" sz="9981" spc="978">
                <a:solidFill>
                  <a:srgbClr val="231F20"/>
                </a:solidFill>
                <a:latin typeface="Times New Roman Bold"/>
              </a:rPr>
              <a:t>Abstract</a:t>
            </a:r>
          </a:p>
        </p:txBody>
      </p:sp>
      <p:sp>
        <p:nvSpPr>
          <p:cNvPr name="TextBox 8" id="8"/>
          <p:cNvSpPr txBox="true"/>
          <p:nvPr/>
        </p:nvSpPr>
        <p:spPr>
          <a:xfrm rot="0">
            <a:off x="1946642" y="3311226"/>
            <a:ext cx="14394717" cy="4695825"/>
          </a:xfrm>
          <a:prstGeom prst="rect">
            <a:avLst/>
          </a:prstGeom>
        </p:spPr>
        <p:txBody>
          <a:bodyPr anchor="t" rtlCol="false" tIns="0" lIns="0" bIns="0" rIns="0">
            <a:spAutoFit/>
          </a:bodyPr>
          <a:lstStyle/>
          <a:p>
            <a:pPr algn="just">
              <a:lnSpc>
                <a:spcPts val="3749"/>
              </a:lnSpc>
            </a:pPr>
            <a:r>
              <a:rPr lang="en-US" sz="2499" spc="24">
                <a:solidFill>
                  <a:srgbClr val="231F20"/>
                </a:solidFill>
                <a:latin typeface="Times New Roman"/>
              </a:rPr>
              <a:t>FinSight revolutionizes personal finance management by combining the power of React, JSP-Servlets, and J2EE to offer an unparalleled user experience. With its user-centric design, FinSight provides an intuitive interface that simplifies financial oversight. Users benefit from real-time insights, customizable expense tracking, and sophisticated dashboards for a comprehensive view of their financial health. The platform’s integration with JDBC and MySQL ensures robust data handling, while Fetch-api facilitates seamless interaction with financial services. Hosted on a TomCat-Server, FinSight stands out for its engaging visuals and ease of use, empowering users to take charge of their finances and achieve their financial goals with confidence.</a:t>
            </a:r>
          </a:p>
          <a:p>
            <a:pPr algn="just">
              <a:lnSpc>
                <a:spcPts val="3749"/>
              </a:lnSpc>
            </a:pPr>
          </a:p>
          <a:p>
            <a:pPr algn="just" marL="0" indent="0" lvl="0">
              <a:lnSpc>
                <a:spcPts val="3749"/>
              </a:lnSpc>
            </a:pPr>
            <a:r>
              <a:rPr lang="en-US" sz="2499" spc="24">
                <a:solidFill>
                  <a:srgbClr val="231F20"/>
                </a:solidFill>
                <a:latin typeface="Times New Roman"/>
              </a:rPr>
              <a:t>Key words: React, JSP-Servlets, J2EE, JDBC, MySQL, Fetch-api,TomCat-Server.</a:t>
            </a:r>
          </a:p>
        </p:txBody>
      </p:sp>
      <p:sp>
        <p:nvSpPr>
          <p:cNvPr name="Freeform 9" id="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259300" y="9172575"/>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69820" y="1598294"/>
            <a:ext cx="13548360" cy="1876426"/>
          </a:xfrm>
          <a:prstGeom prst="rect">
            <a:avLst/>
          </a:prstGeom>
        </p:spPr>
        <p:txBody>
          <a:bodyPr anchor="t" rtlCol="false" tIns="0" lIns="0" bIns="0" rIns="0">
            <a:spAutoFit/>
          </a:bodyPr>
          <a:lstStyle/>
          <a:p>
            <a:pPr algn="ctr">
              <a:lnSpc>
                <a:spcPts val="13799"/>
              </a:lnSpc>
            </a:pPr>
            <a:r>
              <a:rPr lang="en-US" sz="9999" spc="979">
                <a:solidFill>
                  <a:srgbClr val="000000"/>
                </a:solidFill>
                <a:latin typeface="Times New Roman Bold"/>
              </a:rPr>
              <a:t>I</a:t>
            </a:r>
            <a:r>
              <a:rPr lang="en-US" sz="9999" spc="979">
                <a:solidFill>
                  <a:srgbClr val="000000"/>
                </a:solidFill>
                <a:latin typeface="Times New Roman Bold"/>
              </a:rPr>
              <a:t>ntroduction</a:t>
            </a:r>
          </a:p>
        </p:txBody>
      </p:sp>
      <p:sp>
        <p:nvSpPr>
          <p:cNvPr name="Freeform 4" id="4"/>
          <p:cNvSpPr/>
          <p:nvPr/>
        </p:nvSpPr>
        <p:spPr>
          <a:xfrm flipH="false" flipV="false" rot="0">
            <a:off x="16085708" y="-3427666"/>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41574" y="3741420"/>
            <a:ext cx="13548360" cy="5173980"/>
          </a:xfrm>
          <a:prstGeom prst="rect">
            <a:avLst/>
          </a:prstGeom>
        </p:spPr>
        <p:txBody>
          <a:bodyPr anchor="t" rtlCol="false" tIns="0" lIns="0" bIns="0" rIns="0">
            <a:spAutoFit/>
          </a:bodyPr>
          <a:lstStyle/>
          <a:p>
            <a:pPr algn="just" marL="431801" indent="-215900" lvl="1">
              <a:lnSpc>
                <a:spcPts val="2760"/>
              </a:lnSpc>
              <a:buFont typeface="Arial"/>
              <a:buChar char="•"/>
            </a:pPr>
            <a:r>
              <a:rPr lang="en-US" sz="2000" spc="40">
                <a:solidFill>
                  <a:srgbClr val="000000"/>
                </a:solidFill>
                <a:latin typeface="Times New Roman"/>
              </a:rPr>
              <a:t>Revolutionizing Personal Finance Management: Our innovative solution, FinSight, redefines the way individuals manage their finances by offering a comprehensive suite of features tailored to modern needs.</a:t>
            </a:r>
          </a:p>
          <a:p>
            <a:pPr algn="just">
              <a:lnSpc>
                <a:spcPts val="2760"/>
              </a:lnSpc>
            </a:pPr>
          </a:p>
          <a:p>
            <a:pPr algn="just" marL="431801" indent="-215900" lvl="1">
              <a:lnSpc>
                <a:spcPts val="2760"/>
              </a:lnSpc>
              <a:buFont typeface="Arial"/>
              <a:buChar char="•"/>
            </a:pPr>
            <a:r>
              <a:rPr lang="en-US" sz="2000" spc="40">
                <a:solidFill>
                  <a:srgbClr val="000000"/>
                </a:solidFill>
                <a:latin typeface="Times New Roman"/>
              </a:rPr>
              <a:t>Extensive Expense Category Coverage: From everyday essentials like groceries and utilities to specialized categories such as E-items and kids' toys, FinSight ensures no expense goes unnoticed, providing users with a holistic view of their financial landscape.</a:t>
            </a:r>
          </a:p>
          <a:p>
            <a:pPr algn="just">
              <a:lnSpc>
                <a:spcPts val="2760"/>
              </a:lnSpc>
            </a:pPr>
          </a:p>
          <a:p>
            <a:pPr algn="just" marL="431801" indent="-215900" lvl="1">
              <a:lnSpc>
                <a:spcPts val="2760"/>
              </a:lnSpc>
              <a:buFont typeface="Arial"/>
              <a:buChar char="•"/>
            </a:pPr>
            <a:r>
              <a:rPr lang="en-US" sz="2000" spc="40">
                <a:solidFill>
                  <a:srgbClr val="000000"/>
                </a:solidFill>
                <a:latin typeface="Times New Roman"/>
              </a:rPr>
              <a:t>Commitment to Inclusivity and Detail: Setting itself apart, FinSight caters to the diverse needs of users by incorporating specialized expense categories, demonstrating a meticulous approach to personal finance management that prioritizes inclusivity and user satisfaction.</a:t>
            </a:r>
          </a:p>
          <a:p>
            <a:pPr algn="just">
              <a:lnSpc>
                <a:spcPts val="2760"/>
              </a:lnSpc>
            </a:pPr>
          </a:p>
          <a:p>
            <a:pPr algn="just" marL="431801" indent="-215900" lvl="1">
              <a:lnSpc>
                <a:spcPts val="2760"/>
              </a:lnSpc>
              <a:buFont typeface="Arial"/>
              <a:buChar char="•"/>
            </a:pPr>
            <a:r>
              <a:rPr lang="en-US" sz="2000" spc="40">
                <a:solidFill>
                  <a:srgbClr val="000000"/>
                </a:solidFill>
                <a:latin typeface="Times New Roman"/>
              </a:rPr>
              <a:t>Empowering Financial Control: With FinSight, users can effortlessly navigate their financial futures, gaining insights and control over their spending habits with ease. Experience the power of FinSight today and take charge of your financial journey like never before.</a:t>
            </a:r>
          </a:p>
          <a:p>
            <a:pPr algn="just">
              <a:lnSpc>
                <a:spcPts val="2760"/>
              </a:lnSpc>
            </a:pPr>
          </a:p>
        </p:txBody>
      </p:sp>
      <p:sp>
        <p:nvSpPr>
          <p:cNvPr name="TextBox 6" id="6"/>
          <p:cNvSpPr txBox="true"/>
          <p:nvPr/>
        </p:nvSpPr>
        <p:spPr>
          <a:xfrm rot="0">
            <a:off x="17259300" y="9172575"/>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887170" y="1134532"/>
            <a:ext cx="11552977" cy="1308036"/>
          </a:xfrm>
          <a:prstGeom prst="rect">
            <a:avLst/>
          </a:prstGeom>
        </p:spPr>
        <p:txBody>
          <a:bodyPr anchor="t" rtlCol="false" tIns="0" lIns="0" bIns="0" rIns="0">
            <a:spAutoFit/>
          </a:bodyPr>
          <a:lstStyle/>
          <a:p>
            <a:pPr algn="ctr">
              <a:lnSpc>
                <a:spcPts val="9587"/>
              </a:lnSpc>
            </a:pPr>
            <a:r>
              <a:rPr lang="en-US" sz="6947" spc="368">
                <a:solidFill>
                  <a:srgbClr val="231F20"/>
                </a:solidFill>
                <a:latin typeface="Times New Roman Bold"/>
              </a:rPr>
              <a:t>Objectives</a:t>
            </a:r>
          </a:p>
        </p:txBody>
      </p:sp>
      <p:sp>
        <p:nvSpPr>
          <p:cNvPr name="TextBox 4" id="4"/>
          <p:cNvSpPr txBox="true"/>
          <p:nvPr/>
        </p:nvSpPr>
        <p:spPr>
          <a:xfrm rot="0">
            <a:off x="3064878" y="3463666"/>
            <a:ext cx="12320476" cy="3714423"/>
          </a:xfrm>
          <a:prstGeom prst="rect">
            <a:avLst/>
          </a:prstGeom>
        </p:spPr>
        <p:txBody>
          <a:bodyPr anchor="t" rtlCol="false" tIns="0" lIns="0" bIns="0" rIns="0">
            <a:spAutoFit/>
          </a:bodyPr>
          <a:lstStyle/>
          <a:p>
            <a:pPr algn="just" marL="566088" indent="-283044" lvl="1">
              <a:lnSpc>
                <a:spcPts val="3670"/>
              </a:lnSpc>
              <a:buFont typeface="Arial"/>
              <a:buChar char="•"/>
            </a:pPr>
            <a:r>
              <a:rPr lang="en-US" sz="2621" spc="26">
                <a:solidFill>
                  <a:srgbClr val="231F20"/>
                </a:solidFill>
                <a:latin typeface="Times New Roman"/>
              </a:rPr>
              <a:t>To empower users with comprehensive tools for managing personal finances.</a:t>
            </a:r>
          </a:p>
          <a:p>
            <a:pPr algn="just" marL="566088" indent="-283044" lvl="1">
              <a:lnSpc>
                <a:spcPts val="3670"/>
              </a:lnSpc>
              <a:buFont typeface="Arial"/>
              <a:buChar char="•"/>
            </a:pPr>
            <a:r>
              <a:rPr lang="en-US" sz="2621" spc="26">
                <a:solidFill>
                  <a:srgbClr val="231F20"/>
                </a:solidFill>
                <a:latin typeface="Times New Roman"/>
              </a:rPr>
              <a:t>Enhance transparency and collaboration through comprehensive reports and data export.</a:t>
            </a:r>
          </a:p>
          <a:p>
            <a:pPr algn="just" marL="566088" indent="-283044" lvl="1">
              <a:lnSpc>
                <a:spcPts val="3670"/>
              </a:lnSpc>
              <a:buFont typeface="Arial"/>
              <a:buChar char="•"/>
            </a:pPr>
            <a:r>
              <a:rPr lang="en-US" sz="2621" spc="26">
                <a:solidFill>
                  <a:srgbClr val="231F20"/>
                </a:solidFill>
                <a:latin typeface="Times New Roman"/>
              </a:rPr>
              <a:t>Facilitate seamless integration with other financial services.</a:t>
            </a:r>
          </a:p>
          <a:p>
            <a:pPr algn="just" marL="566088" indent="-283044" lvl="1">
              <a:lnSpc>
                <a:spcPts val="3670"/>
              </a:lnSpc>
              <a:buFont typeface="Arial"/>
              <a:buChar char="•"/>
            </a:pPr>
            <a:r>
              <a:rPr lang="en-US" sz="2621" spc="26">
                <a:solidFill>
                  <a:srgbClr val="231F20"/>
                </a:solidFill>
                <a:latin typeface="Times New Roman"/>
              </a:rPr>
              <a:t>To provide a customizable and intuitive platform for tracking expenses across categories.</a:t>
            </a:r>
          </a:p>
          <a:p>
            <a:pPr algn="just" marL="566088" indent="-283044" lvl="1">
              <a:lnSpc>
                <a:spcPts val="3670"/>
              </a:lnSpc>
              <a:buFont typeface="Arial"/>
              <a:buChar char="•"/>
            </a:pPr>
            <a:r>
              <a:rPr lang="en-US" sz="2621" spc="26">
                <a:solidFill>
                  <a:srgbClr val="231F20"/>
                </a:solidFill>
                <a:latin typeface="Times New Roman"/>
              </a:rPr>
              <a:t>Providing  Best Ui/Ux  interfaces to make app more effective and responsive.</a:t>
            </a:r>
          </a:p>
          <a:p>
            <a:pPr algn="just">
              <a:lnSpc>
                <a:spcPts val="3670"/>
              </a:lnSpc>
            </a:pP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541609"/>
            <a:ext cx="10906040" cy="1205544"/>
          </a:xfrm>
          <a:prstGeom prst="rect">
            <a:avLst/>
          </a:prstGeom>
        </p:spPr>
        <p:txBody>
          <a:bodyPr anchor="t" rtlCol="false" tIns="0" lIns="0" bIns="0" rIns="0">
            <a:spAutoFit/>
          </a:bodyPr>
          <a:lstStyle/>
          <a:p>
            <a:pPr algn="ctr">
              <a:lnSpc>
                <a:spcPts val="8874"/>
              </a:lnSpc>
            </a:pPr>
            <a:r>
              <a:rPr lang="en-US" sz="6430" spc="630">
                <a:solidFill>
                  <a:srgbClr val="FFFFFF"/>
                </a:solidFill>
                <a:latin typeface="Times New Roman Bold"/>
              </a:rPr>
              <a:t>Literature Survey</a:t>
            </a:r>
          </a:p>
        </p:txBody>
      </p:sp>
      <p:grpSp>
        <p:nvGrpSpPr>
          <p:cNvPr name="Group 9" id="9"/>
          <p:cNvGrpSpPr/>
          <p:nvPr/>
        </p:nvGrpSpPr>
        <p:grpSpPr>
          <a:xfrm rot="0">
            <a:off x="1028700" y="3433071"/>
            <a:ext cx="16230600" cy="5135093"/>
            <a:chOff x="0" y="0"/>
            <a:chExt cx="3331753" cy="1054111"/>
          </a:xfrm>
        </p:grpSpPr>
        <p:sp>
          <p:nvSpPr>
            <p:cNvPr name="Freeform 10" id="10"/>
            <p:cNvSpPr/>
            <p:nvPr/>
          </p:nvSpPr>
          <p:spPr>
            <a:xfrm flipH="false" flipV="false" rot="0">
              <a:off x="0" y="0"/>
              <a:ext cx="3331753" cy="1054111"/>
            </a:xfrm>
            <a:custGeom>
              <a:avLst/>
              <a:gdLst/>
              <a:ahLst/>
              <a:cxnLst/>
              <a:rect r="r" b="b" t="t" l="l"/>
              <a:pathLst>
                <a:path h="1054111" w="3331753">
                  <a:moveTo>
                    <a:pt x="0" y="0"/>
                  </a:moveTo>
                  <a:lnTo>
                    <a:pt x="3331753" y="0"/>
                  </a:lnTo>
                  <a:lnTo>
                    <a:pt x="3331753" y="1054111"/>
                  </a:lnTo>
                  <a:lnTo>
                    <a:pt x="0" y="1054111"/>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9525"/>
              <a:ext cx="3331753" cy="1063636"/>
            </a:xfrm>
            <a:prstGeom prst="rect">
              <a:avLst/>
            </a:prstGeom>
          </p:spPr>
          <p:txBody>
            <a:bodyPr anchor="ctr" rtlCol="false" tIns="45675" lIns="45675" bIns="45675" rIns="45675"/>
            <a:lstStyle/>
            <a:p>
              <a:pPr algn="ctr">
                <a:lnSpc>
                  <a:spcPts val="2860"/>
                </a:lnSpc>
              </a:pPr>
            </a:p>
          </p:txBody>
        </p:sp>
      </p:grpSp>
      <p:sp>
        <p:nvSpPr>
          <p:cNvPr name="TextBox 12" id="12"/>
          <p:cNvSpPr txBox="true"/>
          <p:nvPr/>
        </p:nvSpPr>
        <p:spPr>
          <a:xfrm rot="0">
            <a:off x="1514128" y="3738998"/>
            <a:ext cx="15259745" cy="4829166"/>
          </a:xfrm>
          <a:prstGeom prst="rect">
            <a:avLst/>
          </a:prstGeom>
        </p:spPr>
        <p:txBody>
          <a:bodyPr anchor="t" rtlCol="false" tIns="0" lIns="0" bIns="0" rIns="0">
            <a:spAutoFit/>
          </a:bodyPr>
          <a:lstStyle/>
          <a:p>
            <a:pPr algn="just">
              <a:lnSpc>
                <a:spcPts val="3150"/>
              </a:lnSpc>
            </a:pPr>
            <a:r>
              <a:rPr lang="en-US" sz="2250" spc="45">
                <a:solidFill>
                  <a:srgbClr val="231F20"/>
                </a:solidFill>
                <a:latin typeface="Times New Roman Bold"/>
              </a:rPr>
              <a:t>Title : “Financial Wellness Tracking Application with MERN Stack” </a:t>
            </a:r>
          </a:p>
          <a:p>
            <a:pPr algn="just">
              <a:lnSpc>
                <a:spcPts val="3150"/>
              </a:lnSpc>
            </a:pPr>
            <a:r>
              <a:rPr lang="en-US" sz="2250" spc="45">
                <a:solidFill>
                  <a:srgbClr val="231F20"/>
                </a:solidFill>
                <a:latin typeface="Times New Roman Bold"/>
              </a:rPr>
              <a:t>Authors : Janga Divya </a:t>
            </a:r>
          </a:p>
          <a:p>
            <a:pPr algn="just">
              <a:lnSpc>
                <a:spcPts val="3150"/>
              </a:lnSpc>
            </a:pPr>
            <a:r>
              <a:rPr lang="en-US" sz="2250" spc="45">
                <a:solidFill>
                  <a:srgbClr val="231F20"/>
                </a:solidFill>
                <a:latin typeface="Times New Roman Bold"/>
              </a:rPr>
              <a:t>Published in : IEEE EDUCON 2010 Conference </a:t>
            </a:r>
          </a:p>
          <a:p>
            <a:pPr algn="just">
              <a:lnSpc>
                <a:spcPts val="3150"/>
              </a:lnSpc>
            </a:pPr>
            <a:r>
              <a:rPr lang="en-US" sz="2250" spc="45">
                <a:solidFill>
                  <a:srgbClr val="231F20"/>
                </a:solidFill>
                <a:latin typeface="Times New Roman Bold"/>
              </a:rPr>
              <a:t>Abstract : This research paper presents the development and deployment of a web-based expenditure tracking system using the MERN (MongoDB, Express.js, React, Node.js) stack. The project aims to address the growing need for effective personal financial management solutions in today's digital era. The paper discusses the importance of expense monitoring in personal financial management and emphasizes the benefits of web-based tools for this purpose. It outlines the project's technological architecture, highlighting the use of Express.js and Node.js for building reliable financial data storage, and MongoDB as the database. </a:t>
            </a:r>
          </a:p>
          <a:p>
            <a:pPr algn="just">
              <a:lnSpc>
                <a:spcPts val="3150"/>
              </a:lnSpc>
            </a:pPr>
          </a:p>
          <a:p>
            <a:pPr algn="just">
              <a:lnSpc>
                <a:spcPts val="3150"/>
              </a:lnSpc>
            </a:pPr>
            <a:r>
              <a:rPr lang="en-US" sz="2250" spc="45">
                <a:solidFill>
                  <a:srgbClr val="231F20"/>
                </a:solidFill>
                <a:latin typeface="Times New Roman Bold"/>
              </a:rPr>
              <a:t>Keywords: MERN stack, expense tracking, financial management, web based tools </a:t>
            </a:r>
          </a:p>
          <a:p>
            <a:pPr algn="just">
              <a:lnSpc>
                <a:spcPts val="3150"/>
              </a:lnSpc>
            </a:pPr>
          </a:p>
        </p:txBody>
      </p:sp>
      <p:sp>
        <p:nvSpPr>
          <p:cNvPr name="TextBox 13" id="13"/>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442596"/>
            <a:ext cx="16230600" cy="5053956"/>
            <a:chOff x="0" y="0"/>
            <a:chExt cx="3124025" cy="972773"/>
          </a:xfrm>
        </p:grpSpPr>
        <p:sp>
          <p:nvSpPr>
            <p:cNvPr name="Freeform 9" id="9"/>
            <p:cNvSpPr/>
            <p:nvPr/>
          </p:nvSpPr>
          <p:spPr>
            <a:xfrm flipH="false" flipV="false" rot="0">
              <a:off x="0" y="0"/>
              <a:ext cx="3124025" cy="972773"/>
            </a:xfrm>
            <a:custGeom>
              <a:avLst/>
              <a:gdLst/>
              <a:ahLst/>
              <a:cxnLst/>
              <a:rect r="r" b="b" t="t" l="l"/>
              <a:pathLst>
                <a:path h="972773" w="3124025">
                  <a:moveTo>
                    <a:pt x="0" y="0"/>
                  </a:moveTo>
                  <a:lnTo>
                    <a:pt x="3124025" y="0"/>
                  </a:lnTo>
                  <a:lnTo>
                    <a:pt x="3124025" y="972773"/>
                  </a:lnTo>
                  <a:lnTo>
                    <a:pt x="0" y="972773"/>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66675"/>
              <a:ext cx="3124025" cy="1039448"/>
            </a:xfrm>
            <a:prstGeom prst="rect">
              <a:avLst/>
            </a:prstGeom>
          </p:spPr>
          <p:txBody>
            <a:bodyPr anchor="ctr" rtlCol="false" tIns="48712" lIns="48712" bIns="48712" rIns="48712"/>
            <a:lstStyle/>
            <a:p>
              <a:pPr algn="ctr">
                <a:lnSpc>
                  <a:spcPts val="2860"/>
                </a:lnSpc>
              </a:pPr>
            </a:p>
          </p:txBody>
        </p:sp>
      </p:grpSp>
      <p:sp>
        <p:nvSpPr>
          <p:cNvPr name="TextBox 11" id="11"/>
          <p:cNvSpPr txBox="true"/>
          <p:nvPr/>
        </p:nvSpPr>
        <p:spPr>
          <a:xfrm rot="0">
            <a:off x="1514128" y="3764407"/>
            <a:ext cx="15259745" cy="4324609"/>
          </a:xfrm>
          <a:prstGeom prst="rect">
            <a:avLst/>
          </a:prstGeom>
        </p:spPr>
        <p:txBody>
          <a:bodyPr anchor="t" rtlCol="false" tIns="0" lIns="0" bIns="0" rIns="0">
            <a:spAutoFit/>
          </a:bodyPr>
          <a:lstStyle/>
          <a:p>
            <a:pPr algn="just">
              <a:lnSpc>
                <a:spcPts val="3135"/>
              </a:lnSpc>
            </a:pPr>
            <a:r>
              <a:rPr lang="en-US" sz="2239" spc="44">
                <a:solidFill>
                  <a:srgbClr val="231F20"/>
                </a:solidFill>
                <a:latin typeface="Times New Roman Bold"/>
              </a:rPr>
              <a:t>Title : “Financial Self-regulation: Expense-Tracking's Influence on Financial Behaviour” </a:t>
            </a:r>
          </a:p>
          <a:p>
            <a:pPr algn="just">
              <a:lnSpc>
                <a:spcPts val="3135"/>
              </a:lnSpc>
            </a:pPr>
            <a:r>
              <a:rPr lang="en-US" sz="2239" spc="44">
                <a:solidFill>
                  <a:srgbClr val="231F20"/>
                </a:solidFill>
                <a:latin typeface="Times New Roman Bold"/>
              </a:rPr>
              <a:t>Authors : Yiling Zhang, University of Wisconsin-Madison </a:t>
            </a:r>
          </a:p>
          <a:p>
            <a:pPr algn="just">
              <a:lnSpc>
                <a:spcPts val="3135"/>
              </a:lnSpc>
            </a:pPr>
          </a:p>
          <a:p>
            <a:pPr algn="just">
              <a:lnSpc>
                <a:spcPts val="3135"/>
              </a:lnSpc>
            </a:pPr>
            <a:r>
              <a:rPr lang="en-US" sz="2239" spc="44">
                <a:solidFill>
                  <a:srgbClr val="231F20"/>
                </a:solidFill>
                <a:latin typeface="Times New Roman Bold"/>
              </a:rPr>
              <a:t>Abstract : This study explores how expense-tracking serves as a self regulatory behaviour within financial self-regulation. It addresses gaps in existing literature by examining expense-tracking beyond budgeting and in real-world contexts. Drawing on self-regulation and mental budgeting theories, the study hypothesizes that expense-tracking informs financial behaviours by evaluating spending alignment with goals and facilitating goal adjustments. Financial self-awareness is proposed as a mediator between expense-tracking and behaviour change. Two studies are conducted, revealing associations between expense-tracking and reduced discretionary spending, increased budget flexibility, and improved saving decisions. </a:t>
            </a:r>
          </a:p>
          <a:p>
            <a:pPr algn="just">
              <a:lnSpc>
                <a:spcPts val="3135"/>
              </a:lnSpc>
            </a:pPr>
          </a:p>
          <a:p>
            <a:pPr algn="just">
              <a:lnSpc>
                <a:spcPts val="3135"/>
              </a:lnSpc>
            </a:pPr>
            <a:r>
              <a:rPr lang="en-US" sz="2239" spc="44">
                <a:solidFill>
                  <a:srgbClr val="231F20"/>
                </a:solidFill>
                <a:latin typeface="Times New Roman Bold"/>
              </a:rPr>
              <a:t>Keywords: financial self-regulation, expense-tracking, financial behaviour, self-awareness, budgeting.</a:t>
            </a:r>
          </a:p>
        </p:txBody>
      </p:sp>
      <p:sp>
        <p:nvSpPr>
          <p:cNvPr name="TextBox 12" id="12"/>
          <p:cNvSpPr txBox="true"/>
          <p:nvPr/>
        </p:nvSpPr>
        <p:spPr>
          <a:xfrm rot="0">
            <a:off x="3690980" y="1541609"/>
            <a:ext cx="10906040" cy="1205544"/>
          </a:xfrm>
          <a:prstGeom prst="rect">
            <a:avLst/>
          </a:prstGeom>
        </p:spPr>
        <p:txBody>
          <a:bodyPr anchor="t" rtlCol="false" tIns="0" lIns="0" bIns="0" rIns="0">
            <a:spAutoFit/>
          </a:bodyPr>
          <a:lstStyle/>
          <a:p>
            <a:pPr algn="ctr">
              <a:lnSpc>
                <a:spcPts val="8874"/>
              </a:lnSpc>
            </a:pPr>
            <a:r>
              <a:rPr lang="en-US" sz="6430" spc="630">
                <a:solidFill>
                  <a:srgbClr val="FFFFFF"/>
                </a:solidFill>
                <a:latin typeface="Times New Roman Bold"/>
              </a:rPr>
              <a:t>Literature Survey</a:t>
            </a:r>
          </a:p>
        </p:txBody>
      </p:sp>
      <p:sp>
        <p:nvSpPr>
          <p:cNvPr name="TextBox 13" id="13"/>
          <p:cNvSpPr txBox="true"/>
          <p:nvPr/>
        </p:nvSpPr>
        <p:spPr>
          <a:xfrm rot="0">
            <a:off x="17259300" y="9172575"/>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689304" y="37887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89541" y="1047750"/>
            <a:ext cx="15108918"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589541" y="2630871"/>
            <a:ext cx="14890928" cy="4511874"/>
          </a:xfrm>
          <a:prstGeom prst="rect">
            <a:avLst/>
          </a:prstGeom>
        </p:spPr>
        <p:txBody>
          <a:bodyPr anchor="t" rtlCol="false" tIns="0" lIns="0" bIns="0" rIns="0">
            <a:spAutoFit/>
          </a:bodyPr>
          <a:lstStyle/>
          <a:p>
            <a:pPr algn="just" marL="615365" indent="-307682" lvl="1">
              <a:lnSpc>
                <a:spcPts val="3990"/>
              </a:lnSpc>
              <a:buFont typeface="Arial"/>
              <a:buChar char="•"/>
            </a:pPr>
            <a:r>
              <a:rPr lang="en-US" sz="2850" spc="65">
                <a:solidFill>
                  <a:srgbClr val="231F20"/>
                </a:solidFill>
                <a:latin typeface="Times New Roman"/>
              </a:rPr>
              <a:t>Inadequate Expense Management:​ Traditional expense management often involves error-prone, time-consuming human record-keeping, hindering comprehensive financial understanding and budgeting.</a:t>
            </a:r>
          </a:p>
          <a:p>
            <a:pPr algn="just" marL="615365" indent="-307682" lvl="1">
              <a:lnSpc>
                <a:spcPts val="3990"/>
              </a:lnSpc>
              <a:buFont typeface="Arial"/>
              <a:buChar char="•"/>
            </a:pPr>
            <a:r>
              <a:rPr lang="en-US" sz="2850" spc="65">
                <a:solidFill>
                  <a:srgbClr val="231F20"/>
                </a:solidFill>
                <a:latin typeface="Times New Roman"/>
              </a:rPr>
              <a:t>Data Security Issues: ​Financial data handling poses security risks, leaving user data vulnerable to breaches without sufficient safeguards.</a:t>
            </a:r>
          </a:p>
          <a:p>
            <a:pPr algn="just" marL="615365" indent="-307682" lvl="1">
              <a:lnSpc>
                <a:spcPts val="3990"/>
              </a:lnSpc>
              <a:buFont typeface="Arial"/>
              <a:buChar char="•"/>
            </a:pPr>
            <a:r>
              <a:rPr lang="en-US" sz="2850" spc="65">
                <a:solidFill>
                  <a:srgbClr val="231F20"/>
                </a:solidFill>
                <a:latin typeface="Times New Roman"/>
              </a:rPr>
              <a:t>Inadequate User-Friendly Solutions:​Many existing cost monitoring programs lack a simple and user-friendly interface, making them less appealing and more difficult to use for a broader user base.​</a:t>
            </a:r>
          </a:p>
          <a:p>
            <a:pPr algn="just">
              <a:lnSpc>
                <a:spcPts val="3990"/>
              </a:lnSpc>
            </a:pPr>
          </a:p>
        </p:txBody>
      </p:sp>
      <p:sp>
        <p:nvSpPr>
          <p:cNvPr name="Freeform 6" id="6"/>
          <p:cNvSpPr/>
          <p:nvPr/>
        </p:nvSpPr>
        <p:spPr>
          <a:xfrm flipH="false" flipV="false" rot="-10799999">
            <a:off x="-3917538" y="-6755724"/>
            <a:ext cx="7835077" cy="10939025"/>
          </a:xfrm>
          <a:custGeom>
            <a:avLst/>
            <a:gdLst/>
            <a:ahLst/>
            <a:cxnLst/>
            <a:rect r="r" b="b" t="t" l="l"/>
            <a:pathLst>
              <a:path h="10939025" w="7835077">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55859" y="1859581"/>
            <a:ext cx="4802948" cy="594707"/>
          </a:xfrm>
          <a:prstGeom prst="rect">
            <a:avLst/>
          </a:prstGeom>
        </p:spPr>
        <p:txBody>
          <a:bodyPr anchor="t" rtlCol="false" tIns="0" lIns="0" bIns="0" rIns="0">
            <a:spAutoFit/>
          </a:bodyPr>
          <a:lstStyle/>
          <a:p>
            <a:pPr algn="ctr">
              <a:lnSpc>
                <a:spcPts val="4349"/>
              </a:lnSpc>
            </a:pPr>
            <a:r>
              <a:rPr lang="en-US" sz="3151" spc="308">
                <a:solidFill>
                  <a:srgbClr val="231F20"/>
                </a:solidFill>
                <a:latin typeface="Times New Roman Bold"/>
              </a:rPr>
              <a:t>Existing System</a:t>
            </a:r>
          </a:p>
        </p:txBody>
      </p:sp>
      <p:sp>
        <p:nvSpPr>
          <p:cNvPr name="TextBox 8" id="8"/>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932650" y="4373384"/>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89541" y="1047750"/>
            <a:ext cx="15108918"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784249" y="1822374"/>
            <a:ext cx="4847601" cy="714341"/>
          </a:xfrm>
          <a:prstGeom prst="rect">
            <a:avLst/>
          </a:prstGeom>
        </p:spPr>
        <p:txBody>
          <a:bodyPr anchor="t" rtlCol="false" tIns="0" lIns="0" bIns="0" rIns="0">
            <a:spAutoFit/>
          </a:bodyPr>
          <a:lstStyle/>
          <a:p>
            <a:pPr algn="ctr">
              <a:lnSpc>
                <a:spcPts val="5177"/>
              </a:lnSpc>
            </a:pPr>
            <a:r>
              <a:rPr lang="en-US" sz="3751" spc="367">
                <a:solidFill>
                  <a:srgbClr val="231F20"/>
                </a:solidFill>
                <a:latin typeface="Times New Roman Bold"/>
              </a:rPr>
              <a:t>Proposed System</a:t>
            </a:r>
          </a:p>
        </p:txBody>
      </p:sp>
      <p:sp>
        <p:nvSpPr>
          <p:cNvPr name="Freeform 6" id="6"/>
          <p:cNvSpPr/>
          <p:nvPr/>
        </p:nvSpPr>
        <p:spPr>
          <a:xfrm flipH="false" flipV="false" rot="-10799999">
            <a:off x="-3917538" y="-6755724"/>
            <a:ext cx="7835077" cy="10939025"/>
          </a:xfrm>
          <a:custGeom>
            <a:avLst/>
            <a:gdLst/>
            <a:ahLst/>
            <a:cxnLst/>
            <a:rect r="r" b="b" t="t" l="l"/>
            <a:pathLst>
              <a:path h="10939025" w="7835077">
                <a:moveTo>
                  <a:pt x="0" y="0"/>
                </a:moveTo>
                <a:lnTo>
                  <a:pt x="7835076" y="0"/>
                </a:lnTo>
                <a:lnTo>
                  <a:pt x="7835076" y="10939025"/>
                </a:lnTo>
                <a:lnTo>
                  <a:pt x="0" y="1093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89541" y="2636520"/>
            <a:ext cx="15473610" cy="54825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spc="55">
                <a:solidFill>
                  <a:srgbClr val="231F20"/>
                </a:solidFill>
                <a:latin typeface="Times New Roman"/>
              </a:rPr>
              <a:t>The proposed features and enhancements for the expense tracking application include advanced dynamic visualization tools such as interactive charts and graphs to offer real-time insights into users' spending habits and progress towards financial goals. Personalized goal-setting mechanisms will allow users to define specific objectives, with the application providing tailored recommendations and strategies for achieving them efficiently.</a:t>
            </a:r>
            <a:r>
              <a:rPr lang="en-US" sz="2400" spc="55">
                <a:solidFill>
                  <a:srgbClr val="231F20"/>
                </a:solidFill>
                <a:latin typeface="Times New Roman"/>
              </a:rPr>
              <a:t> </a:t>
            </a:r>
          </a:p>
          <a:p>
            <a:pPr algn="just" marL="518160" indent="-259080" lvl="1">
              <a:lnSpc>
                <a:spcPts val="3359"/>
              </a:lnSpc>
              <a:buFont typeface="Arial"/>
              <a:buChar char="•"/>
            </a:pPr>
            <a:r>
              <a:rPr lang="en-US" sz="2400" spc="55">
                <a:solidFill>
                  <a:srgbClr val="231F20"/>
                </a:solidFill>
                <a:latin typeface="Times New Roman"/>
              </a:rPr>
              <a:t>Behavioral nudges will be integrated to prompt positive financial choices through personalized alerts, reminders, and incentives. Leveraging React.js and D3.js libraries, the application will boast a responsive user interface and rich data visualizations. Backend development will utilize JSP and JDBC for secure data management, while a collaborative dashboard feature will facilitate collective expense tracking among multiple users. </a:t>
            </a:r>
          </a:p>
          <a:p>
            <a:pPr algn="just" marL="518160" indent="-259080" lvl="1">
              <a:lnSpc>
                <a:spcPts val="3359"/>
              </a:lnSpc>
              <a:buFont typeface="Arial"/>
              <a:buChar char="•"/>
            </a:pPr>
            <a:r>
              <a:rPr lang="en-US" sz="2400" spc="55">
                <a:solidFill>
                  <a:srgbClr val="231F20"/>
                </a:solidFill>
                <a:latin typeface="Times New Roman"/>
              </a:rPr>
              <a:t>These enhancements aim to provide users with a comprehensive financial management tool that empowers them to make informed decisions, achieve their goals, and enhance their financial well-being.</a:t>
            </a:r>
          </a:p>
          <a:p>
            <a:pPr algn="just">
              <a:lnSpc>
                <a:spcPts val="3359"/>
              </a:lnSpc>
            </a:pPr>
          </a:p>
        </p:txBody>
      </p:sp>
      <p:sp>
        <p:nvSpPr>
          <p:cNvPr name="TextBox 8" id="8"/>
          <p:cNvSpPr txBox="true"/>
          <p:nvPr/>
        </p:nvSpPr>
        <p:spPr>
          <a:xfrm rot="0">
            <a:off x="17259300" y="9180830"/>
            <a:ext cx="139779" cy="420370"/>
          </a:xfrm>
          <a:prstGeom prst="rect">
            <a:avLst/>
          </a:prstGeom>
        </p:spPr>
        <p:txBody>
          <a:bodyPr anchor="t" rtlCol="false" tIns="0" lIns="0" bIns="0" rIns="0">
            <a:spAutoFit/>
          </a:bodyPr>
          <a:lstStyle/>
          <a:p>
            <a:pPr algn="ctr">
              <a:lnSpc>
                <a:spcPts val="3079"/>
              </a:lnSpc>
            </a:pPr>
            <a:r>
              <a:rPr lang="en-US" sz="2199">
                <a:solidFill>
                  <a:srgbClr val="000000"/>
                </a:solidFill>
                <a:latin typeface="Times New Roman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DAGDIaeNxBY</dc:identifier>
  <dcterms:modified xsi:type="dcterms:W3CDTF">2011-08-01T06:04:30Z</dcterms:modified>
  <cp:revision>1</cp:revision>
  <dc:title>Grey minimalist business project presentation </dc:title>
</cp:coreProperties>
</file>